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78" r:id="rId3"/>
    <p:sldId id="258" r:id="rId4"/>
    <p:sldId id="260" r:id="rId5"/>
    <p:sldId id="259" r:id="rId6"/>
    <p:sldId id="261" r:id="rId7"/>
    <p:sldId id="262" r:id="rId8"/>
    <p:sldId id="263" r:id="rId9"/>
    <p:sldId id="264" r:id="rId10"/>
    <p:sldId id="265" r:id="rId11"/>
    <p:sldId id="266" r:id="rId12"/>
    <p:sldId id="267" r:id="rId13"/>
    <p:sldId id="268" r:id="rId14"/>
    <p:sldId id="274" r:id="rId15"/>
    <p:sldId id="269" r:id="rId16"/>
    <p:sldId id="270" r:id="rId17"/>
    <p:sldId id="271" r:id="rId18"/>
    <p:sldId id="272" r:id="rId19"/>
    <p:sldId id="273" r:id="rId20"/>
    <p:sldId id="275" r:id="rId21"/>
    <p:sldId id="276" r:id="rId22"/>
    <p:sldId id="277" r:id="rId23"/>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44" autoAdjust="0"/>
    <p:restoredTop sz="94660"/>
  </p:normalViewPr>
  <p:slideViewPr>
    <p:cSldViewPr snapToGrid="0">
      <p:cViewPr varScale="1">
        <p:scale>
          <a:sx n="113" d="100"/>
          <a:sy n="113" d="100"/>
        </p:scale>
        <p:origin x="426"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grpSp>
        <p:nvGrpSpPr>
          <p:cNvPr id="19" name="Group 18"/>
          <p:cNvGrpSpPr/>
          <p:nvPr/>
        </p:nvGrpSpPr>
        <p:grpSpPr>
          <a:xfrm>
            <a:off x="546100" y="-4763"/>
            <a:ext cx="5014912" cy="6862763"/>
            <a:chOff x="2928938" y="-4763"/>
            <a:chExt cx="5014912" cy="6862763"/>
          </a:xfrm>
        </p:grpSpPr>
        <p:sp>
          <p:nvSpPr>
            <p:cNvPr id="22" name="Freeform 6"/>
            <p:cNvSpPr/>
            <p:nvPr/>
          </p:nvSpPr>
          <p:spPr bwMode="auto">
            <a:xfrm>
              <a:off x="3367088" y="-4763"/>
              <a:ext cx="1063625" cy="2782888"/>
            </a:xfrm>
            <a:custGeom>
              <a:avLst/>
              <a:gdLst/>
              <a:ahLst/>
              <a:cxnLst/>
              <a:rect l="0" t="0" r="r" b="b"/>
              <a:pathLst>
                <a:path w="670" h="1753">
                  <a:moveTo>
                    <a:pt x="0" y="1696"/>
                  </a:moveTo>
                  <a:lnTo>
                    <a:pt x="225" y="1753"/>
                  </a:lnTo>
                  <a:lnTo>
                    <a:pt x="670" y="0"/>
                  </a:lnTo>
                  <a:lnTo>
                    <a:pt x="430" y="0"/>
                  </a:lnTo>
                  <a:lnTo>
                    <a:pt x="0" y="1696"/>
                  </a:lnTo>
                  <a:close/>
                </a:path>
              </a:pathLst>
            </a:custGeom>
            <a:solidFill>
              <a:schemeClr val="accent1"/>
            </a:solidFill>
            <a:ln>
              <a:noFill/>
            </a:ln>
          </p:spPr>
        </p:sp>
        <p:sp>
          <p:nvSpPr>
            <p:cNvPr id="23" name="Freeform 7"/>
            <p:cNvSpPr/>
            <p:nvPr/>
          </p:nvSpPr>
          <p:spPr bwMode="auto">
            <a:xfrm>
              <a:off x="2928938" y="-4763"/>
              <a:ext cx="1035050" cy="2673350"/>
            </a:xfrm>
            <a:custGeom>
              <a:avLst/>
              <a:gdLst/>
              <a:ahLst/>
              <a:cxnLst/>
              <a:rect l="0" t="0" r="r" b="b"/>
              <a:pathLst>
                <a:path w="652" h="1684">
                  <a:moveTo>
                    <a:pt x="225" y="1684"/>
                  </a:moveTo>
                  <a:lnTo>
                    <a:pt x="652" y="0"/>
                  </a:lnTo>
                  <a:lnTo>
                    <a:pt x="411" y="0"/>
                  </a:lnTo>
                  <a:lnTo>
                    <a:pt x="0" y="1627"/>
                  </a:lnTo>
                  <a:lnTo>
                    <a:pt x="219" y="1681"/>
                  </a:lnTo>
                  <a:lnTo>
                    <a:pt x="225" y="1684"/>
                  </a:lnTo>
                  <a:close/>
                </a:path>
              </a:pathLst>
            </a:custGeom>
            <a:solidFill>
              <a:schemeClr val="tx1">
                <a:lumMod val="65000"/>
                <a:lumOff val="35000"/>
              </a:schemeClr>
            </a:solidFill>
            <a:ln>
              <a:noFill/>
            </a:ln>
          </p:spPr>
        </p:sp>
        <p:sp>
          <p:nvSpPr>
            <p:cNvPr id="24" name="Freeform 9"/>
            <p:cNvSpPr/>
            <p:nvPr/>
          </p:nvSpPr>
          <p:spPr bwMode="auto">
            <a:xfrm>
              <a:off x="2928938" y="2582862"/>
              <a:ext cx="2693987" cy="4275138"/>
            </a:xfrm>
            <a:custGeom>
              <a:avLst/>
              <a:gdLst/>
              <a:ahLst/>
              <a:cxnLst/>
              <a:rect l="0" t="0" r="r" b="b"/>
              <a:pathLst>
                <a:path w="1697" h="2693">
                  <a:moveTo>
                    <a:pt x="0" y="0"/>
                  </a:moveTo>
                  <a:lnTo>
                    <a:pt x="1622" y="2693"/>
                  </a:lnTo>
                  <a:lnTo>
                    <a:pt x="1697" y="2693"/>
                  </a:lnTo>
                  <a:lnTo>
                    <a:pt x="0" y="0"/>
                  </a:lnTo>
                  <a:close/>
                </a:path>
              </a:pathLst>
            </a:custGeom>
            <a:solidFill>
              <a:schemeClr val="tx1">
                <a:lumMod val="85000"/>
                <a:lumOff val="15000"/>
              </a:schemeClr>
            </a:solidFill>
            <a:ln>
              <a:noFill/>
            </a:ln>
          </p:spPr>
        </p:sp>
        <p:sp>
          <p:nvSpPr>
            <p:cNvPr id="25" name="Freeform 10"/>
            <p:cNvSpPr/>
            <p:nvPr/>
          </p:nvSpPr>
          <p:spPr bwMode="auto">
            <a:xfrm>
              <a:off x="3371850" y="2692400"/>
              <a:ext cx="3332162" cy="4165600"/>
            </a:xfrm>
            <a:custGeom>
              <a:avLst/>
              <a:gdLst/>
              <a:ahLst/>
              <a:cxnLst/>
              <a:rect l="0" t="0" r="r" b="b"/>
              <a:pathLst>
                <a:path w="2099" h="2624">
                  <a:moveTo>
                    <a:pt x="2099" y="2624"/>
                  </a:moveTo>
                  <a:lnTo>
                    <a:pt x="0" y="0"/>
                  </a:lnTo>
                  <a:lnTo>
                    <a:pt x="2021" y="2624"/>
                  </a:lnTo>
                  <a:lnTo>
                    <a:pt x="2099" y="2624"/>
                  </a:lnTo>
                  <a:close/>
                </a:path>
              </a:pathLst>
            </a:custGeom>
            <a:solidFill>
              <a:schemeClr val="accent1">
                <a:lumMod val="50000"/>
              </a:schemeClr>
            </a:solidFill>
            <a:ln>
              <a:noFill/>
            </a:ln>
          </p:spPr>
        </p:sp>
        <p:sp>
          <p:nvSpPr>
            <p:cNvPr id="26" name="Freeform 11"/>
            <p:cNvSpPr/>
            <p:nvPr/>
          </p:nvSpPr>
          <p:spPr bwMode="auto">
            <a:xfrm>
              <a:off x="3367088" y="2687637"/>
              <a:ext cx="4576762" cy="4170363"/>
            </a:xfrm>
            <a:custGeom>
              <a:avLst/>
              <a:gdLst/>
              <a:ahLst/>
              <a:cxnLst/>
              <a:rect l="0" t="0" r="r" b="b"/>
              <a:pathLst>
                <a:path w="2883" h="2627">
                  <a:moveTo>
                    <a:pt x="0" y="0"/>
                  </a:moveTo>
                  <a:lnTo>
                    <a:pt x="3" y="3"/>
                  </a:lnTo>
                  <a:lnTo>
                    <a:pt x="2102" y="2627"/>
                  </a:lnTo>
                  <a:lnTo>
                    <a:pt x="2883" y="2627"/>
                  </a:lnTo>
                  <a:lnTo>
                    <a:pt x="225" y="57"/>
                  </a:lnTo>
                  <a:lnTo>
                    <a:pt x="0" y="0"/>
                  </a:lnTo>
                  <a:close/>
                </a:path>
              </a:pathLst>
            </a:custGeom>
            <a:solidFill>
              <a:schemeClr val="accent1">
                <a:lumMod val="75000"/>
              </a:schemeClr>
            </a:solidFill>
            <a:ln>
              <a:noFill/>
            </a:ln>
          </p:spPr>
        </p:sp>
        <p:sp>
          <p:nvSpPr>
            <p:cNvPr id="27" name="Freeform 12"/>
            <p:cNvSpPr/>
            <p:nvPr/>
          </p:nvSpPr>
          <p:spPr bwMode="auto">
            <a:xfrm>
              <a:off x="2928938" y="2578100"/>
              <a:ext cx="3584575" cy="4279900"/>
            </a:xfrm>
            <a:custGeom>
              <a:avLst/>
              <a:gdLst/>
              <a:ahLst/>
              <a:cxnLst/>
              <a:rect l="0" t="0" r="r" b="b"/>
              <a:pathLst>
                <a:path w="2258" h="2696">
                  <a:moveTo>
                    <a:pt x="2258" y="2696"/>
                  </a:moveTo>
                  <a:lnTo>
                    <a:pt x="264" y="111"/>
                  </a:lnTo>
                  <a:lnTo>
                    <a:pt x="228" y="60"/>
                  </a:lnTo>
                  <a:lnTo>
                    <a:pt x="225" y="57"/>
                  </a:lnTo>
                  <a:lnTo>
                    <a:pt x="0" y="0"/>
                  </a:lnTo>
                  <a:lnTo>
                    <a:pt x="0" y="3"/>
                  </a:lnTo>
                  <a:lnTo>
                    <a:pt x="1697" y="2696"/>
                  </a:lnTo>
                  <a:lnTo>
                    <a:pt x="2258" y="2696"/>
                  </a:lnTo>
                  <a:close/>
                </a:path>
              </a:pathLst>
            </a:custGeom>
            <a:solidFill>
              <a:schemeClr val="tx1">
                <a:lumMod val="75000"/>
                <a:lumOff val="25000"/>
              </a:schemeClr>
            </a:solidFill>
            <a:ln>
              <a:noFill/>
            </a:ln>
          </p:spPr>
        </p:sp>
      </p:grpSp>
      <p:sp>
        <p:nvSpPr>
          <p:cNvPr id="2" name="Title 1"/>
          <p:cNvSpPr>
            <a:spLocks noGrp="1"/>
          </p:cNvSpPr>
          <p:nvPr>
            <p:ph type="ctrTitle"/>
          </p:nvPr>
        </p:nvSpPr>
        <p:spPr>
          <a:xfrm>
            <a:off x="2928401" y="1380068"/>
            <a:ext cx="8574622" cy="2616199"/>
          </a:xfrm>
        </p:spPr>
        <p:txBody>
          <a:bodyPr anchor="b">
            <a:normAutofit/>
          </a:bodyPr>
          <a:lstStyle>
            <a:lvl1pPr algn="r">
              <a:defRPr sz="6000">
                <a:effectLst/>
              </a:defRPr>
            </a:lvl1pPr>
          </a:lstStyle>
          <a:p>
            <a:r>
              <a:rPr lang="ru-RU" smtClean="0"/>
              <a:t>Образец заголовка</a:t>
            </a:r>
            <a:endParaRPr lang="en-US" dirty="0"/>
          </a:p>
        </p:txBody>
      </p:sp>
      <p:sp>
        <p:nvSpPr>
          <p:cNvPr id="3" name="Subtitle 2"/>
          <p:cNvSpPr>
            <a:spLocks noGrp="1"/>
          </p:cNvSpPr>
          <p:nvPr>
            <p:ph type="subTitle" idx="1"/>
          </p:nvPr>
        </p:nvSpPr>
        <p:spPr>
          <a:xfrm>
            <a:off x="4515377" y="3996267"/>
            <a:ext cx="6987645" cy="1388534"/>
          </a:xfrm>
        </p:spPr>
        <p:txBody>
          <a:bodyPr anchor="t">
            <a:normAutofit/>
          </a:bodyPr>
          <a:lstStyle>
            <a:lvl1pPr marL="0" indent="0" algn="r">
              <a:buNone/>
              <a:defRPr sz="21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9DB6F48B-846D-4A5F-A81C-4B01540070C7}" type="datetimeFigureOut">
              <a:rPr lang="ru-RU" smtClean="0"/>
              <a:t>15.01.2020</a:t>
            </a:fld>
            <a:endParaRPr lang="ru-RU"/>
          </a:p>
        </p:txBody>
      </p:sp>
      <p:sp>
        <p:nvSpPr>
          <p:cNvPr id="5" name="Footer Placeholder 4"/>
          <p:cNvSpPr>
            <a:spLocks noGrp="1"/>
          </p:cNvSpPr>
          <p:nvPr>
            <p:ph type="ftr" sz="quarter" idx="11"/>
          </p:nvPr>
        </p:nvSpPr>
        <p:spPr>
          <a:xfrm>
            <a:off x="5332412" y="5883275"/>
            <a:ext cx="4324044" cy="365125"/>
          </a:xfrm>
        </p:spPr>
        <p:txBody>
          <a:bodyPr/>
          <a:lstStyle/>
          <a:p>
            <a:endParaRPr lang="ru-RU"/>
          </a:p>
        </p:txBody>
      </p:sp>
      <p:sp>
        <p:nvSpPr>
          <p:cNvPr id="6" name="Slide Number Placeholder 5"/>
          <p:cNvSpPr>
            <a:spLocks noGrp="1"/>
          </p:cNvSpPr>
          <p:nvPr>
            <p:ph type="sldNum" sz="quarter" idx="12"/>
          </p:nvPr>
        </p:nvSpPr>
        <p:spPr/>
        <p:txBody>
          <a:bodyPr/>
          <a:lstStyle/>
          <a:p>
            <a:fld id="{CF64CD37-2709-4A2D-A4EF-C4704C016159}" type="slidenum">
              <a:rPr lang="ru-RU" smtClean="0"/>
              <a:t>‹#›</a:t>
            </a:fld>
            <a:endParaRPr lang="ru-RU"/>
          </a:p>
        </p:txBody>
      </p:sp>
    </p:spTree>
    <p:extLst>
      <p:ext uri="{BB962C8B-B14F-4D97-AF65-F5344CB8AC3E}">
        <p14:creationId xmlns:p14="http://schemas.microsoft.com/office/powerpoint/2010/main" val="215162897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Панорамная фотография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1484311" y="4732865"/>
            <a:ext cx="10018711" cy="566738"/>
          </a:xfrm>
        </p:spPr>
        <p:txBody>
          <a:bodyPr anchor="b">
            <a:normAutofit/>
          </a:bodyPr>
          <a:lstStyle>
            <a:lvl1pPr algn="ctr">
              <a:defRPr sz="2400" b="0"/>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2386012" y="932112"/>
            <a:ext cx="8225944" cy="3164976"/>
          </a:xfrm>
          <a:prstGeom prst="roundRect">
            <a:avLst>
              <a:gd name="adj" fmla="val 43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4" name="Text Placeholder 3"/>
          <p:cNvSpPr>
            <a:spLocks noGrp="1"/>
          </p:cNvSpPr>
          <p:nvPr>
            <p:ph type="body" sz="half" idx="2"/>
          </p:nvPr>
        </p:nvSpPr>
        <p:spPr>
          <a:xfrm>
            <a:off x="1484311" y="5299603"/>
            <a:ext cx="10018711" cy="493712"/>
          </a:xfrm>
        </p:spPr>
        <p:txBody>
          <a:bodyPr>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9DB6F48B-846D-4A5F-A81C-4B01540070C7}" type="datetimeFigureOut">
              <a:rPr lang="ru-RU" smtClean="0"/>
              <a:t>15.01.2020</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CF64CD37-2709-4A2D-A4EF-C4704C016159}" type="slidenum">
              <a:rPr lang="ru-RU" smtClean="0"/>
              <a:t>‹#›</a:t>
            </a:fld>
            <a:endParaRPr lang="ru-RU"/>
          </a:p>
        </p:txBody>
      </p:sp>
    </p:spTree>
    <p:extLst>
      <p:ext uri="{BB962C8B-B14F-4D97-AF65-F5344CB8AC3E}">
        <p14:creationId xmlns:p14="http://schemas.microsoft.com/office/powerpoint/2010/main" val="378359300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sp>
        <p:nvSpPr>
          <p:cNvPr id="2" name="Title 1"/>
          <p:cNvSpPr>
            <a:spLocks noGrp="1"/>
          </p:cNvSpPr>
          <p:nvPr>
            <p:ph type="title"/>
          </p:nvPr>
        </p:nvSpPr>
        <p:spPr>
          <a:xfrm>
            <a:off x="1484312" y="685800"/>
            <a:ext cx="10018711" cy="3048000"/>
          </a:xfrm>
        </p:spPr>
        <p:txBody>
          <a:bodyPr anchor="ctr">
            <a:normAutofit/>
          </a:bodyPr>
          <a:lstStyle>
            <a:lvl1pPr algn="ctr">
              <a:defRPr sz="32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1484312" y="4343400"/>
            <a:ext cx="10018713"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9DB6F48B-846D-4A5F-A81C-4B01540070C7}" type="datetimeFigureOut">
              <a:rPr lang="ru-RU" smtClean="0"/>
              <a:t>15.01.2020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CF64CD37-2709-4A2D-A4EF-C4704C016159}" type="slidenum">
              <a:rPr lang="ru-RU" smtClean="0"/>
              <a:t>‹#›</a:t>
            </a:fld>
            <a:endParaRPr lang="ru-RU"/>
          </a:p>
        </p:txBody>
      </p:sp>
    </p:spTree>
    <p:extLst>
      <p:ext uri="{BB962C8B-B14F-4D97-AF65-F5344CB8AC3E}">
        <p14:creationId xmlns:p14="http://schemas.microsoft.com/office/powerpoint/2010/main" val="63890229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ru-RU" smtClean="0"/>
              <a:t>Образец заголовка</a:t>
            </a:r>
            <a:endParaRPr lang="en-US" dirty="0"/>
          </a:p>
        </p:txBody>
      </p:sp>
      <p:sp>
        <p:nvSpPr>
          <p:cNvPr id="10" name="Text Placeholder 9"/>
          <p:cNvSpPr>
            <a:spLocks noGrp="1"/>
          </p:cNvSpPr>
          <p:nvPr>
            <p:ph type="body" sz="quarter" idx="13"/>
          </p:nvPr>
        </p:nvSpPr>
        <p:spPr>
          <a:xfrm>
            <a:off x="2436811" y="3428999"/>
            <a:ext cx="8532815" cy="381000"/>
          </a:xfrm>
        </p:spPr>
        <p:txBody>
          <a:bodyPr anchor="ctr">
            <a:normAutofit/>
          </a:bodyPr>
          <a:lstStyle>
            <a:lvl1pPr marL="0" indent="0">
              <a:buFontTx/>
              <a:buNone/>
              <a:defRPr sz="18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1484311" y="4343400"/>
            <a:ext cx="10018711"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9DB6F48B-846D-4A5F-A81C-4B01540070C7}" type="datetimeFigureOut">
              <a:rPr lang="ru-RU" smtClean="0"/>
              <a:t>15.01.2020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CF64CD37-2709-4A2D-A4EF-C4704C016159}" type="slidenum">
              <a:rPr lang="ru-RU" smtClean="0"/>
              <a:t>‹#›</a:t>
            </a:fld>
            <a:endParaRPr lang="ru-RU"/>
          </a:p>
        </p:txBody>
      </p:sp>
    </p:spTree>
    <p:extLst>
      <p:ext uri="{BB962C8B-B14F-4D97-AF65-F5344CB8AC3E}">
        <p14:creationId xmlns:p14="http://schemas.microsoft.com/office/powerpoint/2010/main" val="32517078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sp>
        <p:nvSpPr>
          <p:cNvPr id="2" name="Title 1"/>
          <p:cNvSpPr>
            <a:spLocks noGrp="1"/>
          </p:cNvSpPr>
          <p:nvPr>
            <p:ph type="title"/>
          </p:nvPr>
        </p:nvSpPr>
        <p:spPr>
          <a:xfrm>
            <a:off x="1484313" y="3308581"/>
            <a:ext cx="10018709" cy="1468800"/>
          </a:xfrm>
        </p:spPr>
        <p:txBody>
          <a:bodyPr anchor="b">
            <a:normAutofit/>
          </a:bodyPr>
          <a:lstStyle>
            <a:lvl1pPr algn="r">
              <a:defRPr sz="32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1484312" y="4777381"/>
            <a:ext cx="10018710"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9DB6F48B-846D-4A5F-A81C-4B01540070C7}" type="datetimeFigureOut">
              <a:rPr lang="ru-RU" smtClean="0"/>
              <a:t>15.01.2020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CF64CD37-2709-4A2D-A4EF-C4704C016159}" type="slidenum">
              <a:rPr lang="ru-RU" smtClean="0"/>
              <a:t>‹#›</a:t>
            </a:fld>
            <a:endParaRPr lang="ru-RU"/>
          </a:p>
        </p:txBody>
      </p:sp>
    </p:spTree>
    <p:extLst>
      <p:ext uri="{BB962C8B-B14F-4D97-AF65-F5344CB8AC3E}">
        <p14:creationId xmlns:p14="http://schemas.microsoft.com/office/powerpoint/2010/main" val="402924014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Цитата карточки имени">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ru-RU" smtClean="0"/>
              <a:t>Образец заголовка</a:t>
            </a:r>
            <a:endParaRPr lang="en-US" dirty="0"/>
          </a:p>
        </p:txBody>
      </p:sp>
      <p:sp>
        <p:nvSpPr>
          <p:cNvPr id="10" name="Text Placeholder 9"/>
          <p:cNvSpPr>
            <a:spLocks noGrp="1"/>
          </p:cNvSpPr>
          <p:nvPr>
            <p:ph type="body" sz="quarter" idx="13"/>
          </p:nvPr>
        </p:nvSpPr>
        <p:spPr>
          <a:xfrm>
            <a:off x="1484313" y="3886200"/>
            <a:ext cx="10018710" cy="889000"/>
          </a:xfrm>
        </p:spPr>
        <p:txBody>
          <a:bodyPr vert="horz" lIns="91440" tIns="45720" rIns="91440" bIns="45720" rtlCol="0" anchor="b">
            <a:normAutofit/>
          </a:bodyPr>
          <a:lstStyle>
            <a:lvl1pPr algn="r">
              <a:buNone/>
              <a:defRPr lang="en-US" sz="2400" b="0" cap="none" dirty="0">
                <a:ln w="3175" cmpd="sng">
                  <a:noFill/>
                </a:ln>
                <a:solidFill>
                  <a:schemeClr val="tx1"/>
                </a:solidFill>
                <a:effectLst/>
              </a:defRPr>
            </a:lvl1pPr>
          </a:lstStyle>
          <a:p>
            <a:pPr marL="0" lvl="0">
              <a:spcBef>
                <a:spcPct val="0"/>
              </a:spcBef>
              <a:buNone/>
            </a:pPr>
            <a:r>
              <a:rPr lang="ru-RU" smtClean="0"/>
              <a:t>Образец текста</a:t>
            </a:r>
          </a:p>
        </p:txBody>
      </p:sp>
      <p:sp>
        <p:nvSpPr>
          <p:cNvPr id="3" name="Text Placeholder 2"/>
          <p:cNvSpPr>
            <a:spLocks noGrp="1"/>
          </p:cNvSpPr>
          <p:nvPr>
            <p:ph type="body" idx="1"/>
          </p:nvPr>
        </p:nvSpPr>
        <p:spPr>
          <a:xfrm>
            <a:off x="1484312" y="4775200"/>
            <a:ext cx="10018710" cy="1016000"/>
          </a:xfrm>
        </p:spPr>
        <p:txBody>
          <a:bodyPr anchor="t">
            <a:norm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9DB6F48B-846D-4A5F-A81C-4B01540070C7}" type="datetimeFigureOut">
              <a:rPr lang="ru-RU" smtClean="0"/>
              <a:t>15.01.2020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CF64CD37-2709-4A2D-A4EF-C4704C016159}" type="slidenum">
              <a:rPr lang="ru-RU" smtClean="0"/>
              <a:t>‹#›</a:t>
            </a:fld>
            <a:endParaRPr lang="ru-RU"/>
          </a:p>
        </p:txBody>
      </p:sp>
    </p:spTree>
    <p:extLst>
      <p:ext uri="{BB962C8B-B14F-4D97-AF65-F5344CB8AC3E}">
        <p14:creationId xmlns:p14="http://schemas.microsoft.com/office/powerpoint/2010/main" val="88398206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Истина или ложь">
    <p:spTree>
      <p:nvGrpSpPr>
        <p:cNvPr id="1" name=""/>
        <p:cNvGrpSpPr/>
        <p:nvPr/>
      </p:nvGrpSpPr>
      <p:grpSpPr>
        <a:xfrm>
          <a:off x="0" y="0"/>
          <a:ext cx="0" cy="0"/>
          <a:chOff x="0" y="0"/>
          <a:chExt cx="0" cy="0"/>
        </a:xfrm>
      </p:grpSpPr>
      <p:sp>
        <p:nvSpPr>
          <p:cNvPr id="2" name="Title 1"/>
          <p:cNvSpPr>
            <a:spLocks noGrp="1"/>
          </p:cNvSpPr>
          <p:nvPr>
            <p:ph type="title"/>
          </p:nvPr>
        </p:nvSpPr>
        <p:spPr>
          <a:xfrm>
            <a:off x="1484313" y="685800"/>
            <a:ext cx="10018712" cy="2727325"/>
          </a:xfrm>
        </p:spPr>
        <p:txBody>
          <a:bodyPr vert="horz" lIns="91440" tIns="45720" rIns="91440" bIns="45720" rtlCol="0" anchor="ctr">
            <a:normAutofit/>
          </a:bodyPr>
          <a:lstStyle>
            <a:lvl1pPr>
              <a:defRPr lang="en-US" b="0" dirty="0"/>
            </a:lvl1pPr>
          </a:lstStyle>
          <a:p>
            <a:pPr marL="0" lvl="0"/>
            <a:r>
              <a:rPr lang="ru-RU" smtClean="0"/>
              <a:t>Образец заголовка</a:t>
            </a:r>
            <a:endParaRPr lang="en-US" dirty="0"/>
          </a:p>
        </p:txBody>
      </p:sp>
      <p:sp>
        <p:nvSpPr>
          <p:cNvPr id="10" name="Text Placeholder 9"/>
          <p:cNvSpPr>
            <a:spLocks noGrp="1"/>
          </p:cNvSpPr>
          <p:nvPr>
            <p:ph type="body" sz="quarter" idx="13"/>
          </p:nvPr>
        </p:nvSpPr>
        <p:spPr>
          <a:xfrm>
            <a:off x="1484312" y="3505200"/>
            <a:ext cx="10018713" cy="838200"/>
          </a:xfrm>
        </p:spPr>
        <p:txBody>
          <a:bodyPr vert="horz" lIns="91440" tIns="45720" rIns="91440" bIns="45720" rtlCol="0" anchor="b">
            <a:normAutofit/>
          </a:bodyPr>
          <a:lstStyle>
            <a:lvl1pPr>
              <a:buNone/>
              <a:defRPr lang="en-US" sz="2800" b="0" cap="none" dirty="0">
                <a:ln w="3175" cmpd="sng">
                  <a:noFill/>
                </a:ln>
                <a:solidFill>
                  <a:schemeClr val="tx1"/>
                </a:solidFill>
                <a:effectLst/>
              </a:defRPr>
            </a:lvl1pPr>
          </a:lstStyle>
          <a:p>
            <a:pPr marL="0" lvl="0">
              <a:spcBef>
                <a:spcPct val="0"/>
              </a:spcBef>
              <a:buNone/>
            </a:pPr>
            <a:r>
              <a:rPr lang="ru-RU" smtClean="0"/>
              <a:t>Образец текста</a:t>
            </a:r>
          </a:p>
        </p:txBody>
      </p:sp>
      <p:sp>
        <p:nvSpPr>
          <p:cNvPr id="3" name="Text Placeholder 2"/>
          <p:cNvSpPr>
            <a:spLocks noGrp="1"/>
          </p:cNvSpPr>
          <p:nvPr>
            <p:ph type="body" idx="1"/>
          </p:nvPr>
        </p:nvSpPr>
        <p:spPr>
          <a:xfrm>
            <a:off x="1484311" y="4343400"/>
            <a:ext cx="10018713" cy="14478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9DB6F48B-846D-4A5F-A81C-4B01540070C7}" type="datetimeFigureOut">
              <a:rPr lang="ru-RU" smtClean="0"/>
              <a:t>15.01.2020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CF64CD37-2709-4A2D-A4EF-C4704C016159}" type="slidenum">
              <a:rPr lang="ru-RU" smtClean="0"/>
              <a:t>‹#›</a:t>
            </a:fld>
            <a:endParaRPr lang="ru-RU"/>
          </a:p>
        </p:txBody>
      </p:sp>
    </p:spTree>
    <p:extLst>
      <p:ext uri="{BB962C8B-B14F-4D97-AF65-F5344CB8AC3E}">
        <p14:creationId xmlns:p14="http://schemas.microsoft.com/office/powerpoint/2010/main" val="31405165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ctr">
              <a:defRPr/>
            </a:lvl1p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ancho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9DB6F48B-846D-4A5F-A81C-4B01540070C7}" type="datetimeFigureOut">
              <a:rPr lang="ru-RU" smtClean="0"/>
              <a:t>15.01.2020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CF64CD37-2709-4A2D-A4EF-C4704C016159}" type="slidenum">
              <a:rPr lang="ru-RU" smtClean="0"/>
              <a:t>‹#›</a:t>
            </a:fld>
            <a:endParaRPr lang="ru-RU"/>
          </a:p>
        </p:txBody>
      </p:sp>
    </p:spTree>
    <p:extLst>
      <p:ext uri="{BB962C8B-B14F-4D97-AF65-F5344CB8AC3E}">
        <p14:creationId xmlns:p14="http://schemas.microsoft.com/office/powerpoint/2010/main" val="92690787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732655" y="685800"/>
            <a:ext cx="1770369" cy="5105400"/>
          </a:xfrm>
        </p:spPr>
        <p:txBody>
          <a:bodyPr vert="eaVert"/>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1484312" y="685800"/>
            <a:ext cx="8019742" cy="5105400"/>
          </a:xfrm>
        </p:spPr>
        <p:txBody>
          <a:bodyPr vert="eaVert" ancho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9DB6F48B-846D-4A5F-A81C-4B01540070C7}" type="datetimeFigureOut">
              <a:rPr lang="ru-RU" smtClean="0"/>
              <a:t>15.01.2020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CF64CD37-2709-4A2D-A4EF-C4704C016159}" type="slidenum">
              <a:rPr lang="ru-RU" smtClean="0"/>
              <a:t>‹#›</a:t>
            </a:fld>
            <a:endParaRPr lang="ru-RU"/>
          </a:p>
        </p:txBody>
      </p:sp>
    </p:spTree>
    <p:extLst>
      <p:ext uri="{BB962C8B-B14F-4D97-AF65-F5344CB8AC3E}">
        <p14:creationId xmlns:p14="http://schemas.microsoft.com/office/powerpoint/2010/main" val="328798429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idx="1"/>
          </p:nvPr>
        </p:nvSpPr>
        <p:spPr/>
        <p:txBody>
          <a:bodyPr anchor="ct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9DB6F48B-846D-4A5F-A81C-4B01540070C7}" type="datetimeFigureOut">
              <a:rPr lang="ru-RU" smtClean="0"/>
              <a:t>15.01.2020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a:xfrm>
            <a:off x="10951856" y="5867131"/>
            <a:ext cx="551167" cy="365125"/>
          </a:xfrm>
        </p:spPr>
        <p:txBody>
          <a:bodyPr/>
          <a:lstStyle/>
          <a:p>
            <a:fld id="{CF64CD37-2709-4A2D-A4EF-C4704C016159}" type="slidenum">
              <a:rPr lang="ru-RU" smtClean="0"/>
              <a:t>‹#›</a:t>
            </a:fld>
            <a:endParaRPr lang="ru-RU"/>
          </a:p>
        </p:txBody>
      </p:sp>
    </p:spTree>
    <p:extLst>
      <p:ext uri="{BB962C8B-B14F-4D97-AF65-F5344CB8AC3E}">
        <p14:creationId xmlns:p14="http://schemas.microsoft.com/office/powerpoint/2010/main" val="377512980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2572279" y="2666999"/>
            <a:ext cx="8930747" cy="2110382"/>
          </a:xfrm>
        </p:spPr>
        <p:txBody>
          <a:bodyPr anchor="b"/>
          <a:lstStyle>
            <a:lvl1pPr algn="r">
              <a:defRPr sz="40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2572278" y="4777381"/>
            <a:ext cx="8930748"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9DB6F48B-846D-4A5F-A81C-4B01540070C7}" type="datetimeFigureOut">
              <a:rPr lang="ru-RU" smtClean="0"/>
              <a:t>15.01.2020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CF64CD37-2709-4A2D-A4EF-C4704C016159}" type="slidenum">
              <a:rPr lang="ru-RU" smtClean="0"/>
              <a:t>‹#›</a:t>
            </a:fld>
            <a:endParaRPr lang="ru-RU"/>
          </a:p>
        </p:txBody>
      </p:sp>
    </p:spTree>
    <p:extLst>
      <p:ext uri="{BB962C8B-B14F-4D97-AF65-F5344CB8AC3E}">
        <p14:creationId xmlns:p14="http://schemas.microsoft.com/office/powerpoint/2010/main" val="122338560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a:xfrm>
            <a:off x="1484311" y="685800"/>
            <a:ext cx="10018713" cy="1752599"/>
          </a:xfrm>
        </p:spPr>
        <p:txBody>
          <a:bodyPr/>
          <a:lstStyle/>
          <a:p>
            <a:r>
              <a:rPr lang="ru-RU" smtClean="0"/>
              <a:t>Образец заголовка</a:t>
            </a:r>
            <a:endParaRPr lang="en-US" dirty="0"/>
          </a:p>
        </p:txBody>
      </p:sp>
      <p:sp>
        <p:nvSpPr>
          <p:cNvPr id="3" name="Content Placeholder 2"/>
          <p:cNvSpPr>
            <a:spLocks noGrp="1"/>
          </p:cNvSpPr>
          <p:nvPr>
            <p:ph sz="half" idx="1"/>
          </p:nvPr>
        </p:nvSpPr>
        <p:spPr>
          <a:xfrm>
            <a:off x="1484312" y="2666999"/>
            <a:ext cx="4895055" cy="3124201"/>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6607967" y="2667000"/>
            <a:ext cx="4895056" cy="3124200"/>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9DB6F48B-846D-4A5F-A81C-4B01540070C7}" type="datetimeFigureOut">
              <a:rPr lang="ru-RU" smtClean="0"/>
              <a:t>15.01.2020</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CF64CD37-2709-4A2D-A4EF-C4704C016159}" type="slidenum">
              <a:rPr lang="ru-RU" smtClean="0"/>
              <a:t>‹#›</a:t>
            </a:fld>
            <a:endParaRPr lang="ru-RU"/>
          </a:p>
        </p:txBody>
      </p:sp>
    </p:spTree>
    <p:extLst>
      <p:ext uri="{BB962C8B-B14F-4D97-AF65-F5344CB8AC3E}">
        <p14:creationId xmlns:p14="http://schemas.microsoft.com/office/powerpoint/2010/main" val="39440476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ru-RU" smtClean="0"/>
              <a:t>Образец заголовка</a:t>
            </a:r>
            <a:endParaRPr lang="en-US" dirty="0"/>
          </a:p>
        </p:txBody>
      </p:sp>
      <p:sp>
        <p:nvSpPr>
          <p:cNvPr id="3" name="Text Placeholder 2"/>
          <p:cNvSpPr>
            <a:spLocks noGrp="1"/>
          </p:cNvSpPr>
          <p:nvPr>
            <p:ph type="body" idx="1"/>
          </p:nvPr>
        </p:nvSpPr>
        <p:spPr>
          <a:xfrm>
            <a:off x="1772179" y="2658533"/>
            <a:ext cx="4607188"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1484311" y="3335337"/>
            <a:ext cx="4895056" cy="2455862"/>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6880487" y="2667000"/>
            <a:ext cx="4622537"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6607967" y="3335337"/>
            <a:ext cx="4895056" cy="2455862"/>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9DB6F48B-846D-4A5F-A81C-4B01540070C7}" type="datetimeFigureOut">
              <a:rPr lang="ru-RU" smtClean="0"/>
              <a:t>15.01.2020</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CF64CD37-2709-4A2D-A4EF-C4704C016159}" type="slidenum">
              <a:rPr lang="ru-RU" smtClean="0"/>
              <a:t>‹#›</a:t>
            </a:fld>
            <a:endParaRPr lang="ru-RU"/>
          </a:p>
        </p:txBody>
      </p:sp>
    </p:spTree>
    <p:extLst>
      <p:ext uri="{BB962C8B-B14F-4D97-AF65-F5344CB8AC3E}">
        <p14:creationId xmlns:p14="http://schemas.microsoft.com/office/powerpoint/2010/main" val="84770583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9DB6F48B-846D-4A5F-A81C-4B01540070C7}" type="datetimeFigureOut">
              <a:rPr lang="ru-RU" smtClean="0"/>
              <a:t>15.01.2020</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CF64CD37-2709-4A2D-A4EF-C4704C016159}" type="slidenum">
              <a:rPr lang="ru-RU" smtClean="0"/>
              <a:t>‹#›</a:t>
            </a:fld>
            <a:endParaRPr lang="ru-RU"/>
          </a:p>
        </p:txBody>
      </p:sp>
    </p:spTree>
    <p:extLst>
      <p:ext uri="{BB962C8B-B14F-4D97-AF65-F5344CB8AC3E}">
        <p14:creationId xmlns:p14="http://schemas.microsoft.com/office/powerpoint/2010/main" val="114298625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DB6F48B-846D-4A5F-A81C-4B01540070C7}" type="datetimeFigureOut">
              <a:rPr lang="ru-RU" smtClean="0"/>
              <a:t>15.01.2020</a:t>
            </a:fld>
            <a:endParaRPr lang="ru-RU"/>
          </a:p>
        </p:txBody>
      </p:sp>
      <p:sp>
        <p:nvSpPr>
          <p:cNvPr id="3" name="Footer Placeholder 2"/>
          <p:cNvSpPr>
            <a:spLocks noGrp="1"/>
          </p:cNvSpPr>
          <p:nvPr>
            <p:ph type="ftr" sz="quarter" idx="11"/>
          </p:nvPr>
        </p:nvSpPr>
        <p:spPr/>
        <p:txBody>
          <a:bodyPr/>
          <a:lstStyle/>
          <a:p>
            <a:endParaRPr lang="ru-RU"/>
          </a:p>
        </p:txBody>
      </p:sp>
      <p:sp>
        <p:nvSpPr>
          <p:cNvPr id="4" name="Slide Number Placeholder 3"/>
          <p:cNvSpPr>
            <a:spLocks noGrp="1"/>
          </p:cNvSpPr>
          <p:nvPr>
            <p:ph type="sldNum" sz="quarter" idx="12"/>
          </p:nvPr>
        </p:nvSpPr>
        <p:spPr/>
        <p:txBody>
          <a:bodyPr/>
          <a:lstStyle/>
          <a:p>
            <a:fld id="{CF64CD37-2709-4A2D-A4EF-C4704C016159}" type="slidenum">
              <a:rPr lang="ru-RU" smtClean="0"/>
              <a:t>‹#›</a:t>
            </a:fld>
            <a:endParaRPr lang="ru-RU"/>
          </a:p>
        </p:txBody>
      </p:sp>
    </p:spTree>
    <p:extLst>
      <p:ext uri="{BB962C8B-B14F-4D97-AF65-F5344CB8AC3E}">
        <p14:creationId xmlns:p14="http://schemas.microsoft.com/office/powerpoint/2010/main" val="8894992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1484312" y="1600200"/>
            <a:ext cx="3549121" cy="1371600"/>
          </a:xfrm>
        </p:spPr>
        <p:txBody>
          <a:bodyPr anchor="b">
            <a:normAutofit/>
          </a:bodyPr>
          <a:lstStyle>
            <a:lvl1pPr algn="ctr">
              <a:defRPr sz="2400" b="0"/>
            </a:lvl1pPr>
          </a:lstStyle>
          <a:p>
            <a:r>
              <a:rPr lang="ru-RU" smtClean="0"/>
              <a:t>Образец заголовка</a:t>
            </a:r>
            <a:endParaRPr lang="en-US" dirty="0"/>
          </a:p>
        </p:txBody>
      </p:sp>
      <p:sp>
        <p:nvSpPr>
          <p:cNvPr id="3" name="Content Placeholder 2"/>
          <p:cNvSpPr>
            <a:spLocks noGrp="1"/>
          </p:cNvSpPr>
          <p:nvPr>
            <p:ph idx="1"/>
          </p:nvPr>
        </p:nvSpPr>
        <p:spPr>
          <a:xfrm>
            <a:off x="5262033" y="685799"/>
            <a:ext cx="6240990" cy="5105401"/>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1484312" y="2971800"/>
            <a:ext cx="3549121" cy="18288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9DB6F48B-846D-4A5F-A81C-4B01540070C7}" type="datetimeFigureOut">
              <a:rPr lang="ru-RU" smtClean="0"/>
              <a:t>15.01.2020</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CF64CD37-2709-4A2D-A4EF-C4704C016159}" type="slidenum">
              <a:rPr lang="ru-RU" smtClean="0"/>
              <a:t>‹#›</a:t>
            </a:fld>
            <a:endParaRPr lang="ru-RU"/>
          </a:p>
        </p:txBody>
      </p:sp>
    </p:spTree>
    <p:extLst>
      <p:ext uri="{BB962C8B-B14F-4D97-AF65-F5344CB8AC3E}">
        <p14:creationId xmlns:p14="http://schemas.microsoft.com/office/powerpoint/2010/main" val="37222662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1482724" y="1752599"/>
            <a:ext cx="5426158" cy="1371600"/>
          </a:xfrm>
        </p:spPr>
        <p:txBody>
          <a:bodyPr anchor="b">
            <a:normAutofit/>
          </a:bodyPr>
          <a:lstStyle>
            <a:lvl1pPr algn="ctr">
              <a:defRPr sz="2800" b="0"/>
            </a:lvl1pPr>
          </a:lstStyle>
          <a:p>
            <a:r>
              <a:rPr lang="ru-RU" smtClean="0"/>
              <a:t>Образец заголовка</a:t>
            </a:r>
            <a:endParaRPr lang="en-US" dirty="0"/>
          </a:p>
        </p:txBody>
      </p:sp>
      <p:sp>
        <p:nvSpPr>
          <p:cNvPr id="14" name="Picture Placeholder 2"/>
          <p:cNvSpPr>
            <a:spLocks noGrp="1" noChangeAspect="1"/>
          </p:cNvSpPr>
          <p:nvPr>
            <p:ph type="pic" idx="1"/>
          </p:nvPr>
        </p:nvSpPr>
        <p:spPr>
          <a:xfrm>
            <a:off x="7594682" y="914400"/>
            <a:ext cx="3280974" cy="4572000"/>
          </a:xfrm>
          <a:prstGeom prst="roundRect">
            <a:avLst>
              <a:gd name="adj" fmla="val 42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4" name="Text Placeholder 3"/>
          <p:cNvSpPr>
            <a:spLocks noGrp="1"/>
          </p:cNvSpPr>
          <p:nvPr>
            <p:ph type="body" sz="half" idx="2"/>
          </p:nvPr>
        </p:nvSpPr>
        <p:spPr>
          <a:xfrm>
            <a:off x="1482724" y="3124199"/>
            <a:ext cx="5426158" cy="1828800"/>
          </a:xfrm>
        </p:spPr>
        <p:txBody>
          <a:bodyPr>
            <a:normAutofit/>
          </a:bodyPr>
          <a:lstStyle>
            <a:lvl1pPr marL="0" indent="0" algn="ctr">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9DB6F48B-846D-4A5F-A81C-4B01540070C7}" type="datetimeFigureOut">
              <a:rPr lang="ru-RU" smtClean="0"/>
              <a:t>15.01.2020</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CF64CD37-2709-4A2D-A4EF-C4704C016159}" type="slidenum">
              <a:rPr lang="ru-RU" smtClean="0"/>
              <a:t>‹#›</a:t>
            </a:fld>
            <a:endParaRPr lang="ru-RU"/>
          </a:p>
        </p:txBody>
      </p:sp>
    </p:spTree>
    <p:extLst>
      <p:ext uri="{BB962C8B-B14F-4D97-AF65-F5344CB8AC3E}">
        <p14:creationId xmlns:p14="http://schemas.microsoft.com/office/powerpoint/2010/main" val="248809435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7" name="Group 6"/>
          <p:cNvGrpSpPr/>
          <p:nvPr/>
        </p:nvGrpSpPr>
        <p:grpSpPr>
          <a:xfrm>
            <a:off x="150812" y="0"/>
            <a:ext cx="2436813" cy="6858001"/>
            <a:chOff x="1320800" y="0"/>
            <a:chExt cx="2436813" cy="6858001"/>
          </a:xfrm>
        </p:grpSpPr>
        <p:sp>
          <p:nvSpPr>
            <p:cNvPr id="8" name="Freeform 6"/>
            <p:cNvSpPr/>
            <p:nvPr/>
          </p:nvSpPr>
          <p:spPr bwMode="auto">
            <a:xfrm>
              <a:off x="1627188" y="0"/>
              <a:ext cx="1122363" cy="5329238"/>
            </a:xfrm>
            <a:custGeom>
              <a:avLst/>
              <a:gdLst/>
              <a:ahLst/>
              <a:cxnLst/>
              <a:rect l="0" t="0" r="r" b="b"/>
              <a:pathLst>
                <a:path w="707" h="3357">
                  <a:moveTo>
                    <a:pt x="0" y="3330"/>
                  </a:moveTo>
                  <a:lnTo>
                    <a:pt x="156" y="3357"/>
                  </a:lnTo>
                  <a:lnTo>
                    <a:pt x="707" y="0"/>
                  </a:lnTo>
                  <a:lnTo>
                    <a:pt x="547" y="0"/>
                  </a:lnTo>
                  <a:lnTo>
                    <a:pt x="0" y="3330"/>
                  </a:lnTo>
                  <a:close/>
                </a:path>
              </a:pathLst>
            </a:custGeom>
            <a:solidFill>
              <a:schemeClr val="accent1"/>
            </a:solidFill>
            <a:ln>
              <a:noFill/>
            </a:ln>
          </p:spPr>
        </p:sp>
        <p:sp>
          <p:nvSpPr>
            <p:cNvPr id="9" name="Freeform 7"/>
            <p:cNvSpPr/>
            <p:nvPr/>
          </p:nvSpPr>
          <p:spPr bwMode="auto">
            <a:xfrm>
              <a:off x="1320800" y="0"/>
              <a:ext cx="1117600" cy="5276850"/>
            </a:xfrm>
            <a:custGeom>
              <a:avLst/>
              <a:gdLst/>
              <a:ahLst/>
              <a:cxnLst/>
              <a:rect l="0" t="0" r="r" b="b"/>
              <a:pathLst>
                <a:path w="704" h="3324">
                  <a:moveTo>
                    <a:pt x="704" y="0"/>
                  </a:moveTo>
                  <a:lnTo>
                    <a:pt x="545" y="0"/>
                  </a:lnTo>
                  <a:lnTo>
                    <a:pt x="0" y="3300"/>
                  </a:lnTo>
                  <a:lnTo>
                    <a:pt x="157" y="3324"/>
                  </a:lnTo>
                  <a:lnTo>
                    <a:pt x="704" y="0"/>
                  </a:lnTo>
                  <a:close/>
                </a:path>
              </a:pathLst>
            </a:custGeom>
            <a:solidFill>
              <a:schemeClr val="tx1">
                <a:lumMod val="65000"/>
                <a:lumOff val="35000"/>
              </a:schemeClr>
            </a:solidFill>
            <a:ln>
              <a:noFill/>
            </a:ln>
          </p:spPr>
        </p:sp>
        <p:sp>
          <p:nvSpPr>
            <p:cNvPr id="10" name="Freeform 8"/>
            <p:cNvSpPr/>
            <p:nvPr/>
          </p:nvSpPr>
          <p:spPr bwMode="auto">
            <a:xfrm>
              <a:off x="1320800" y="5238750"/>
              <a:ext cx="1228725" cy="1619250"/>
            </a:xfrm>
            <a:custGeom>
              <a:avLst/>
              <a:gdLst/>
              <a:ahLst/>
              <a:cxnLst/>
              <a:rect l="0" t="0" r="r" b="b"/>
              <a:pathLst>
                <a:path w="774" h="1020">
                  <a:moveTo>
                    <a:pt x="0" y="0"/>
                  </a:moveTo>
                  <a:lnTo>
                    <a:pt x="740" y="1020"/>
                  </a:lnTo>
                  <a:lnTo>
                    <a:pt x="774" y="1020"/>
                  </a:lnTo>
                  <a:lnTo>
                    <a:pt x="0" y="0"/>
                  </a:lnTo>
                  <a:close/>
                </a:path>
              </a:pathLst>
            </a:custGeom>
            <a:solidFill>
              <a:schemeClr val="tx1">
                <a:lumMod val="85000"/>
                <a:lumOff val="15000"/>
              </a:schemeClr>
            </a:solidFill>
            <a:ln>
              <a:noFill/>
            </a:ln>
          </p:spPr>
        </p:sp>
        <p:sp>
          <p:nvSpPr>
            <p:cNvPr id="11" name="Freeform 9"/>
            <p:cNvSpPr/>
            <p:nvPr/>
          </p:nvSpPr>
          <p:spPr bwMode="auto">
            <a:xfrm>
              <a:off x="1627188" y="5291138"/>
              <a:ext cx="1495425" cy="1566863"/>
            </a:xfrm>
            <a:custGeom>
              <a:avLst/>
              <a:gdLst/>
              <a:ahLst/>
              <a:cxnLst/>
              <a:rect l="0" t="0" r="r" b="b"/>
              <a:pathLst>
                <a:path w="942" h="987">
                  <a:moveTo>
                    <a:pt x="0" y="0"/>
                  </a:moveTo>
                  <a:lnTo>
                    <a:pt x="909" y="987"/>
                  </a:lnTo>
                  <a:lnTo>
                    <a:pt x="942" y="987"/>
                  </a:lnTo>
                  <a:lnTo>
                    <a:pt x="0" y="0"/>
                  </a:lnTo>
                  <a:close/>
                </a:path>
              </a:pathLst>
            </a:custGeom>
            <a:solidFill>
              <a:schemeClr val="accent1">
                <a:lumMod val="50000"/>
              </a:schemeClr>
            </a:solidFill>
            <a:ln>
              <a:noFill/>
            </a:ln>
          </p:spPr>
        </p:sp>
        <p:sp>
          <p:nvSpPr>
            <p:cNvPr id="12" name="Freeform 10"/>
            <p:cNvSpPr/>
            <p:nvPr/>
          </p:nvSpPr>
          <p:spPr bwMode="auto">
            <a:xfrm>
              <a:off x="1627188" y="5286375"/>
              <a:ext cx="2130425" cy="1571625"/>
            </a:xfrm>
            <a:custGeom>
              <a:avLst/>
              <a:gdLst/>
              <a:ahLst/>
              <a:cxnLst/>
              <a:rect l="0" t="0" r="r" b="b"/>
              <a:pathLst>
                <a:path w="1342" h="990">
                  <a:moveTo>
                    <a:pt x="0" y="3"/>
                  </a:moveTo>
                  <a:lnTo>
                    <a:pt x="942" y="990"/>
                  </a:lnTo>
                  <a:lnTo>
                    <a:pt x="1342" y="990"/>
                  </a:lnTo>
                  <a:lnTo>
                    <a:pt x="156" y="27"/>
                  </a:lnTo>
                  <a:lnTo>
                    <a:pt x="0" y="0"/>
                  </a:lnTo>
                  <a:lnTo>
                    <a:pt x="0" y="3"/>
                  </a:lnTo>
                  <a:close/>
                </a:path>
              </a:pathLst>
            </a:custGeom>
            <a:solidFill>
              <a:schemeClr val="accent1">
                <a:lumMod val="75000"/>
              </a:schemeClr>
            </a:solidFill>
            <a:ln>
              <a:noFill/>
            </a:ln>
          </p:spPr>
        </p:sp>
        <p:sp>
          <p:nvSpPr>
            <p:cNvPr id="13" name="Freeform 11"/>
            <p:cNvSpPr/>
            <p:nvPr/>
          </p:nvSpPr>
          <p:spPr bwMode="auto">
            <a:xfrm>
              <a:off x="1320800" y="5238750"/>
              <a:ext cx="1695450" cy="1619250"/>
            </a:xfrm>
            <a:custGeom>
              <a:avLst/>
              <a:gdLst/>
              <a:ahLst/>
              <a:cxnLst/>
              <a:rect l="0" t="0" r="r" b="b"/>
              <a:pathLst>
                <a:path w="1068" h="1020">
                  <a:moveTo>
                    <a:pt x="1068" y="1020"/>
                  </a:moveTo>
                  <a:lnTo>
                    <a:pt x="184" y="60"/>
                  </a:lnTo>
                  <a:lnTo>
                    <a:pt x="154" y="27"/>
                  </a:lnTo>
                  <a:lnTo>
                    <a:pt x="157" y="27"/>
                  </a:lnTo>
                  <a:lnTo>
                    <a:pt x="157" y="24"/>
                  </a:lnTo>
                  <a:lnTo>
                    <a:pt x="154" y="24"/>
                  </a:lnTo>
                  <a:lnTo>
                    <a:pt x="0" y="0"/>
                  </a:lnTo>
                  <a:lnTo>
                    <a:pt x="0" y="0"/>
                  </a:lnTo>
                  <a:lnTo>
                    <a:pt x="774" y="1020"/>
                  </a:lnTo>
                  <a:lnTo>
                    <a:pt x="1068" y="1020"/>
                  </a:lnTo>
                  <a:close/>
                </a:path>
              </a:pathLst>
            </a:custGeom>
            <a:solidFill>
              <a:schemeClr val="tx1">
                <a:lumMod val="75000"/>
                <a:lumOff val="25000"/>
              </a:schemeClr>
            </a:solidFill>
            <a:ln>
              <a:noFill/>
            </a:ln>
          </p:spPr>
        </p:sp>
      </p:grpSp>
      <p:sp>
        <p:nvSpPr>
          <p:cNvPr id="2" name="Title Placeholder 1"/>
          <p:cNvSpPr>
            <a:spLocks noGrp="1"/>
          </p:cNvSpPr>
          <p:nvPr>
            <p:ph type="title"/>
          </p:nvPr>
        </p:nvSpPr>
        <p:spPr>
          <a:xfrm>
            <a:off x="1484311" y="685800"/>
            <a:ext cx="10018713" cy="1752599"/>
          </a:xfrm>
          <a:prstGeom prst="rect">
            <a:avLst/>
          </a:prstGeom>
          <a:effectLst/>
        </p:spPr>
        <p:txBody>
          <a:bodyPr vert="horz" lIns="91440" tIns="45720" rIns="91440" bIns="45720" rtlCol="0" anchor="ctr">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1484310" y="2666999"/>
            <a:ext cx="10018713" cy="3124201"/>
          </a:xfrm>
          <a:prstGeom prst="rect">
            <a:avLst/>
          </a:prstGeom>
        </p:spPr>
        <p:txBody>
          <a:bodyPr vert="horz" lIns="91440" tIns="45720" rIns="91440" bIns="45720" rtlCol="0" anchor="ct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9732656" y="5883275"/>
            <a:ext cx="1143000"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9DB6F48B-846D-4A5F-A81C-4B01540070C7}" type="datetimeFigureOut">
              <a:rPr lang="ru-RU" smtClean="0"/>
              <a:t>15.01.2020</a:t>
            </a:fld>
            <a:endParaRPr lang="ru-RU"/>
          </a:p>
        </p:txBody>
      </p:sp>
      <p:sp>
        <p:nvSpPr>
          <p:cNvPr id="5" name="Footer Placeholder 4"/>
          <p:cNvSpPr>
            <a:spLocks noGrp="1"/>
          </p:cNvSpPr>
          <p:nvPr>
            <p:ph type="ftr" sz="quarter" idx="3"/>
          </p:nvPr>
        </p:nvSpPr>
        <p:spPr>
          <a:xfrm>
            <a:off x="2572279" y="5883275"/>
            <a:ext cx="7084177" cy="365125"/>
          </a:xfrm>
          <a:prstGeom prst="rect">
            <a:avLst/>
          </a:prstGeom>
        </p:spPr>
        <p:txBody>
          <a:bodyPr vert="horz" lIns="91440" tIns="45720" rIns="91440" bIns="45720" rtlCol="0" anchor="ctr"/>
          <a:lstStyle>
            <a:lvl1pPr algn="l">
              <a:defRPr sz="1000" b="0" i="0">
                <a:solidFill>
                  <a:schemeClr val="tx1"/>
                </a:solidFill>
                <a:effectLst/>
                <a:latin typeface="+mn-lt"/>
              </a:defRPr>
            </a:lvl1pPr>
          </a:lstStyle>
          <a:p>
            <a:endParaRPr lang="ru-RU"/>
          </a:p>
        </p:txBody>
      </p:sp>
      <p:sp>
        <p:nvSpPr>
          <p:cNvPr id="6" name="Slide Number Placeholder 5"/>
          <p:cNvSpPr>
            <a:spLocks noGrp="1"/>
          </p:cNvSpPr>
          <p:nvPr>
            <p:ph type="sldNum" sz="quarter" idx="4"/>
          </p:nvPr>
        </p:nvSpPr>
        <p:spPr>
          <a:xfrm>
            <a:off x="10951856" y="5883275"/>
            <a:ext cx="551167"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CF64CD37-2709-4A2D-A4EF-C4704C016159}" type="slidenum">
              <a:rPr lang="ru-RU" smtClean="0"/>
              <a:t>‹#›</a:t>
            </a:fld>
            <a:endParaRPr lang="ru-RU"/>
          </a:p>
        </p:txBody>
      </p:sp>
    </p:spTree>
    <p:extLst>
      <p:ext uri="{BB962C8B-B14F-4D97-AF65-F5344CB8AC3E}">
        <p14:creationId xmlns:p14="http://schemas.microsoft.com/office/powerpoint/2010/main" val="38933164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ctr" defTabSz="457200" rtl="0" eaLnBrk="1" latinLnBrk="0" hangingPunct="1">
        <a:spcBef>
          <a:spcPct val="0"/>
        </a:spcBef>
        <a:buNone/>
        <a:defRPr sz="4000" kern="1200" cap="none">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accent1">
            <a:lumMod val="75000"/>
          </a:schemeClr>
        </a:buClr>
        <a:buSzPct val="145000"/>
        <a:buFont typeface="Arial"/>
        <a:buChar char="•"/>
        <a:defRPr sz="2400" kern="1200" cap="none">
          <a:solidFill>
            <a:schemeClr val="tx1"/>
          </a:solidFill>
          <a:effectLst/>
          <a:latin typeface="+mn-lt"/>
          <a:ea typeface="+mn-ea"/>
          <a:cs typeface="+mn-cs"/>
        </a:defRPr>
      </a:lvl1pPr>
      <a:lvl2pPr marL="742950" indent="-285750" algn="l" defTabSz="457200" rtl="0" eaLnBrk="1" latinLnBrk="0" hangingPunct="1">
        <a:spcBef>
          <a:spcPct val="20000"/>
        </a:spcBef>
        <a:spcAft>
          <a:spcPts val="600"/>
        </a:spcAft>
        <a:buClr>
          <a:schemeClr val="accent1">
            <a:lumMod val="75000"/>
          </a:schemeClr>
        </a:buClr>
        <a:buSzPct val="145000"/>
        <a:buFont typeface="Arial"/>
        <a:buChar char="•"/>
        <a:defRPr sz="2000" kern="1200" cap="none">
          <a:solidFill>
            <a:schemeClr val="tx1"/>
          </a:solidFill>
          <a:effectLst/>
          <a:latin typeface="+mn-lt"/>
          <a:ea typeface="+mn-ea"/>
          <a:cs typeface="+mn-cs"/>
        </a:defRPr>
      </a:lvl2pPr>
      <a:lvl3pPr marL="1200150" indent="-285750" algn="l" defTabSz="457200" rtl="0" eaLnBrk="1" latinLnBrk="0" hangingPunct="1">
        <a:spcBef>
          <a:spcPct val="20000"/>
        </a:spcBef>
        <a:spcAft>
          <a:spcPts val="600"/>
        </a:spcAft>
        <a:buClr>
          <a:schemeClr val="accent1">
            <a:lumMod val="75000"/>
          </a:schemeClr>
        </a:buClr>
        <a:buSzPct val="145000"/>
        <a:buFont typeface="Arial"/>
        <a:buChar char="•"/>
        <a:defRPr sz="1800" kern="1200" cap="none">
          <a:solidFill>
            <a:schemeClr val="tx1"/>
          </a:solidFill>
          <a:effectLst/>
          <a:latin typeface="+mn-lt"/>
          <a:ea typeface="+mn-ea"/>
          <a:cs typeface="+mn-cs"/>
        </a:defRPr>
      </a:lvl3pPr>
      <a:lvl4pPr marL="1543050" indent="-171450" algn="l" defTabSz="457200" rtl="0" eaLnBrk="1" latinLnBrk="0" hangingPunct="1">
        <a:spcBef>
          <a:spcPct val="20000"/>
        </a:spcBef>
        <a:spcAft>
          <a:spcPts val="600"/>
        </a:spcAft>
        <a:buClr>
          <a:schemeClr val="accent1">
            <a:lumMod val="75000"/>
          </a:schemeClr>
        </a:buClr>
        <a:buSzPct val="145000"/>
        <a:buFont typeface="Arial"/>
        <a:buChar char="•"/>
        <a:defRPr sz="1600" kern="1200" cap="none">
          <a:solidFill>
            <a:schemeClr val="tx1"/>
          </a:solidFill>
          <a:effectLst/>
          <a:latin typeface="+mn-lt"/>
          <a:ea typeface="+mn-ea"/>
          <a:cs typeface="+mn-cs"/>
        </a:defRPr>
      </a:lvl4pPr>
      <a:lvl5pPr marL="2000250" indent="-17145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5pPr>
      <a:lvl6pPr marL="25146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6pPr>
      <a:lvl7pPr marL="29718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7pPr>
      <a:lvl8pPr marL="34290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8pPr>
      <a:lvl9pPr marL="38862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gif"/><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3089509" y="1718734"/>
            <a:ext cx="9102491" cy="2616199"/>
          </a:xfrm>
        </p:spPr>
        <p:txBody>
          <a:bodyPr>
            <a:normAutofit/>
          </a:bodyPr>
          <a:lstStyle/>
          <a:p>
            <a:pPr algn="l"/>
            <a:r>
              <a:rPr lang="kk-KZ" sz="6600" dirty="0" smtClean="0"/>
              <a:t>Тақырыбы:</a:t>
            </a:r>
            <a:r>
              <a:rPr lang="kk-KZ" sz="4000" dirty="0" smtClean="0"/>
              <a:t>Статистикаға кіріспе. Тұтастықтың түрлері. Тұтастық бірліктерінің сипаттамасы.</a:t>
            </a:r>
            <a:endParaRPr lang="ru-RU" sz="6600" dirty="0"/>
          </a:p>
        </p:txBody>
      </p:sp>
      <p:sp>
        <p:nvSpPr>
          <p:cNvPr id="3" name="Подзаголовок 2"/>
          <p:cNvSpPr>
            <a:spLocks noGrp="1"/>
          </p:cNvSpPr>
          <p:nvPr>
            <p:ph type="subTitle" idx="1"/>
          </p:nvPr>
        </p:nvSpPr>
        <p:spPr>
          <a:xfrm>
            <a:off x="7963273" y="4478624"/>
            <a:ext cx="4467497" cy="2626602"/>
          </a:xfrm>
        </p:spPr>
        <p:txBody>
          <a:bodyPr>
            <a:normAutofit/>
          </a:bodyPr>
          <a:lstStyle/>
          <a:p>
            <a:pPr algn="l"/>
            <a:r>
              <a:rPr lang="kk-KZ" sz="2400" b="1" smtClean="0"/>
              <a:t> </a:t>
            </a:r>
            <a:endParaRPr lang="ru-RU" sz="2400" dirty="0" smtClean="0"/>
          </a:p>
        </p:txBody>
      </p:sp>
      <p:pic>
        <p:nvPicPr>
          <p:cNvPr id="1026" name="Picture 2" descr="ÐÐ°ÑÑÐ¸Ð½ÐºÐ¸ Ð¿Ð¾ Ð·Ð°Ð¿ÑÐ¾ÑÑ ÐºÐ°Ð·Ð½Ñ Ð¼ÐµÐ´ÑÐ°Ðº"/>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755084" y="96278"/>
            <a:ext cx="1986733" cy="2002627"/>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ÐÐ°ÑÑÐ¸Ð½ÐºÐ¸ Ð¿Ð¾ Ð·Ð°Ð¿ÑÐ¾ÑÑ ÐºÐ°Ð·Ð½Ñ Ð¼ÐµÐ´ÑÐ°Ðº"/>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7075" y="96278"/>
            <a:ext cx="1905000" cy="1905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5129591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Текст 2"/>
          <p:cNvSpPr>
            <a:spLocks noGrp="1"/>
          </p:cNvSpPr>
          <p:nvPr>
            <p:ph type="body" idx="1"/>
          </p:nvPr>
        </p:nvSpPr>
        <p:spPr>
          <a:xfrm>
            <a:off x="2076978" y="586380"/>
            <a:ext cx="9429222" cy="4734919"/>
          </a:xfrm>
        </p:spPr>
        <p:txBody>
          <a:bodyPr>
            <a:noAutofit/>
          </a:bodyPr>
          <a:lstStyle/>
          <a:p>
            <a:pPr marL="457200" indent="-457200" algn="l">
              <a:buFont typeface="Wingdings" panose="05000000000000000000" pitchFamily="2" charset="2"/>
              <a:buChar char="ü"/>
            </a:pPr>
            <a:r>
              <a:rPr lang="ru-RU" sz="2800" dirty="0" err="1" smtClean="0"/>
              <a:t>Мысалы</a:t>
            </a:r>
            <a:r>
              <a:rPr lang="ru-RU" sz="2800" dirty="0" smtClean="0"/>
              <a:t>, </a:t>
            </a:r>
            <a:r>
              <a:rPr lang="ru-RU" sz="2800" dirty="0" err="1" smtClean="0"/>
              <a:t>жұмысшының</a:t>
            </a:r>
            <a:r>
              <a:rPr lang="ru-RU" sz="2800" dirty="0" smtClean="0"/>
              <a:t> </a:t>
            </a:r>
            <a:r>
              <a:rPr lang="ru-RU" sz="2800" dirty="0" err="1"/>
              <a:t>мамандық</a:t>
            </a:r>
            <a:r>
              <a:rPr lang="ru-RU" sz="2800" dirty="0"/>
              <a:t> </a:t>
            </a:r>
            <a:r>
              <a:rPr lang="ru-RU" sz="2800" dirty="0" err="1"/>
              <a:t>дәрежесін</a:t>
            </a:r>
            <a:r>
              <a:rPr lang="ru-RU" sz="2800" dirty="0"/>
              <a:t> </a:t>
            </a:r>
            <a:r>
              <a:rPr lang="ru-RU" sz="2800" dirty="0" err="1"/>
              <a:t>жоғарлату</a:t>
            </a:r>
            <a:r>
              <a:rPr lang="ru-RU" sz="2800" dirty="0"/>
              <a:t> </a:t>
            </a:r>
            <a:r>
              <a:rPr lang="ru-RU" sz="2800" dirty="0" err="1" smtClean="0"/>
              <a:t>себептік</a:t>
            </a:r>
            <a:r>
              <a:rPr lang="ru-RU" sz="2800" dirty="0" smtClean="0"/>
              <a:t> </a:t>
            </a:r>
            <a:r>
              <a:rPr lang="ru-RU" sz="2800" dirty="0" err="1" smtClean="0"/>
              <a:t>белгі</a:t>
            </a:r>
            <a:r>
              <a:rPr lang="ru-RU" sz="2800" dirty="0" smtClean="0"/>
              <a:t> </a:t>
            </a:r>
            <a:r>
              <a:rPr lang="ru-RU" sz="2800" dirty="0" err="1" smtClean="0"/>
              <a:t>болып</a:t>
            </a:r>
            <a:r>
              <a:rPr lang="ru-RU" sz="2800" dirty="0" smtClean="0"/>
              <a:t> </a:t>
            </a:r>
            <a:r>
              <a:rPr lang="ru-RU" sz="2800" dirty="0" err="1"/>
              <a:t>табылса</a:t>
            </a:r>
            <a:r>
              <a:rPr lang="ru-RU" sz="2800" dirty="0"/>
              <a:t>, ал </a:t>
            </a:r>
            <a:r>
              <a:rPr lang="ru-RU" sz="2800" dirty="0" err="1"/>
              <a:t>оның</a:t>
            </a:r>
            <a:r>
              <a:rPr lang="ru-RU" sz="2800" dirty="0"/>
              <a:t> </a:t>
            </a:r>
            <a:r>
              <a:rPr lang="ru-RU" sz="2800" dirty="0" err="1"/>
              <a:t>салдарынан</a:t>
            </a:r>
            <a:r>
              <a:rPr lang="ru-RU" sz="2800" dirty="0"/>
              <a:t> </a:t>
            </a:r>
            <a:r>
              <a:rPr lang="ru-RU" sz="2800" dirty="0" err="1"/>
              <a:t>еңбек</a:t>
            </a:r>
            <a:r>
              <a:rPr lang="ru-RU" sz="2800" dirty="0"/>
              <a:t> </a:t>
            </a:r>
            <a:r>
              <a:rPr lang="ru-RU" sz="2800" dirty="0" err="1" smtClean="0"/>
              <a:t>өнімділігінің</a:t>
            </a:r>
            <a:r>
              <a:rPr lang="ru-RU" sz="2800" dirty="0" smtClean="0"/>
              <a:t> </a:t>
            </a:r>
            <a:r>
              <a:rPr lang="ru-RU" sz="2800" dirty="0" err="1" smtClean="0"/>
              <a:t>өсуі</a:t>
            </a:r>
            <a:r>
              <a:rPr lang="ru-RU" sz="2800" dirty="0" smtClean="0"/>
              <a:t> </a:t>
            </a:r>
            <a:r>
              <a:rPr lang="ru-RU" sz="2800" dirty="0" err="1" smtClean="0"/>
              <a:t>нәтижелік</a:t>
            </a:r>
            <a:r>
              <a:rPr lang="ru-RU" sz="2800" dirty="0" smtClean="0"/>
              <a:t> </a:t>
            </a:r>
            <a:r>
              <a:rPr lang="ru-RU" sz="2800" dirty="0" err="1"/>
              <a:t>белгіге</a:t>
            </a:r>
            <a:r>
              <a:rPr lang="ru-RU" sz="2800" dirty="0"/>
              <a:t> </a:t>
            </a:r>
            <a:r>
              <a:rPr lang="ru-RU" sz="2800" dirty="0" err="1"/>
              <a:t>жатады</a:t>
            </a:r>
            <a:r>
              <a:rPr lang="ru-RU" sz="2800" dirty="0"/>
              <a:t>.</a:t>
            </a:r>
            <a:br>
              <a:rPr lang="ru-RU" sz="2800" dirty="0"/>
            </a:br>
            <a:r>
              <a:rPr lang="ru-RU" sz="2800" dirty="0" err="1"/>
              <a:t>Талдаулық</a:t>
            </a:r>
            <a:r>
              <a:rPr lang="ru-RU" sz="2800" dirty="0"/>
              <a:t> </a:t>
            </a:r>
            <a:r>
              <a:rPr lang="ru-RU" sz="2800" dirty="0" err="1"/>
              <a:t>топтау</a:t>
            </a:r>
            <a:r>
              <a:rPr lang="ru-RU" sz="2800" dirty="0"/>
              <a:t> </a:t>
            </a:r>
            <a:r>
              <a:rPr lang="ru-RU" sz="2800" dirty="0" err="1"/>
              <a:t>келесідей</a:t>
            </a:r>
            <a:r>
              <a:rPr lang="ru-RU" sz="2800" dirty="0"/>
              <a:t>:</a:t>
            </a:r>
            <a:br>
              <a:rPr lang="ru-RU" sz="2800" dirty="0"/>
            </a:br>
            <a:r>
              <a:rPr lang="ru-RU" sz="2800" dirty="0"/>
              <a:t>1.Себептік </a:t>
            </a:r>
            <a:r>
              <a:rPr lang="ru-RU" sz="2800" dirty="0" err="1"/>
              <a:t>белгілері</a:t>
            </a:r>
            <a:r>
              <a:rPr lang="ru-RU" sz="2800" dirty="0"/>
              <a:t> </a:t>
            </a:r>
            <a:r>
              <a:rPr lang="ru-RU" sz="2800" dirty="0" err="1"/>
              <a:t>бойынша</a:t>
            </a:r>
            <a:r>
              <a:rPr lang="ru-RU" sz="2800" dirty="0"/>
              <a:t> </a:t>
            </a:r>
            <a:r>
              <a:rPr lang="ru-RU" sz="2800" dirty="0" err="1"/>
              <a:t>құрылады</a:t>
            </a:r>
            <a:r>
              <a:rPr lang="ru-RU" sz="2800" dirty="0"/>
              <a:t> </a:t>
            </a:r>
            <a:r>
              <a:rPr lang="ru-RU" sz="2800" dirty="0" err="1"/>
              <a:t>және</a:t>
            </a:r>
            <a:r>
              <a:rPr lang="ru-RU" sz="2800" dirty="0"/>
              <a:t> </a:t>
            </a:r>
            <a:r>
              <a:rPr lang="ru-RU" sz="2800" dirty="0" err="1"/>
              <a:t>нәтижелік</a:t>
            </a:r>
            <a:r>
              <a:rPr lang="ru-RU" sz="2800" dirty="0"/>
              <a:t/>
            </a:r>
            <a:br>
              <a:rPr lang="ru-RU" sz="2800" dirty="0"/>
            </a:br>
            <a:r>
              <a:rPr lang="ru-RU" sz="2800" dirty="0" err="1"/>
              <a:t>белгілердің</a:t>
            </a:r>
            <a:r>
              <a:rPr lang="ru-RU" sz="2800" dirty="0"/>
              <a:t> орта </a:t>
            </a:r>
            <a:r>
              <a:rPr lang="ru-RU" sz="2800" dirty="0" err="1"/>
              <a:t>шамасы</a:t>
            </a:r>
            <a:r>
              <a:rPr lang="ru-RU" sz="2800" dirty="0"/>
              <a:t> </a:t>
            </a:r>
            <a:r>
              <a:rPr lang="ru-RU" sz="2800" dirty="0" err="1"/>
              <a:t>табылады</a:t>
            </a:r>
            <a:r>
              <a:rPr lang="ru-RU" sz="2800" dirty="0"/>
              <a:t>.</a:t>
            </a:r>
            <a:br>
              <a:rPr lang="ru-RU" sz="2800" dirty="0"/>
            </a:br>
            <a:r>
              <a:rPr lang="ru-RU" sz="2800" dirty="0"/>
              <a:t>2.Әрбір </a:t>
            </a:r>
            <a:r>
              <a:rPr lang="ru-RU" sz="2800" dirty="0" err="1"/>
              <a:t>топты</a:t>
            </a:r>
            <a:r>
              <a:rPr lang="ru-RU" sz="2800" dirty="0"/>
              <a:t> </a:t>
            </a:r>
            <a:r>
              <a:rPr lang="ru-RU" sz="2800" dirty="0" err="1"/>
              <a:t>сипаттайтын</a:t>
            </a:r>
            <a:r>
              <a:rPr lang="ru-RU" sz="2800" dirty="0"/>
              <a:t> </a:t>
            </a:r>
            <a:r>
              <a:rPr lang="ru-RU" sz="2800" dirty="0" err="1"/>
              <a:t>себептік</a:t>
            </a:r>
            <a:r>
              <a:rPr lang="ru-RU" sz="2800" dirty="0"/>
              <a:t> </a:t>
            </a:r>
            <a:r>
              <a:rPr lang="ru-RU" sz="2800" dirty="0" err="1"/>
              <a:t>және</a:t>
            </a:r>
            <a:r>
              <a:rPr lang="ru-RU" sz="2800" dirty="0"/>
              <a:t> </a:t>
            </a:r>
            <a:r>
              <a:rPr lang="ru-RU" sz="2800" dirty="0" err="1"/>
              <a:t>нәтижелік</a:t>
            </a:r>
            <a:r>
              <a:rPr lang="ru-RU" sz="2800" dirty="0"/>
              <a:t/>
            </a:r>
            <a:br>
              <a:rPr lang="ru-RU" sz="2800" dirty="0"/>
            </a:br>
            <a:r>
              <a:rPr lang="ru-RU" sz="2800" dirty="0" err="1"/>
              <a:t>белгілердің</a:t>
            </a:r>
            <a:r>
              <a:rPr lang="ru-RU" sz="2800" dirty="0"/>
              <a:t> </a:t>
            </a:r>
            <a:r>
              <a:rPr lang="ru-RU" sz="2800" dirty="0" err="1"/>
              <a:t>орташа</a:t>
            </a:r>
            <a:r>
              <a:rPr lang="ru-RU" sz="2800" dirty="0"/>
              <a:t> </a:t>
            </a:r>
            <a:r>
              <a:rPr lang="ru-RU" sz="2800" dirty="0" err="1"/>
              <a:t>шамасын</a:t>
            </a:r>
            <a:r>
              <a:rPr lang="ru-RU" sz="2800" dirty="0"/>
              <a:t> </a:t>
            </a:r>
            <a:r>
              <a:rPr lang="ru-RU" sz="2800" dirty="0" err="1"/>
              <a:t>есептейді</a:t>
            </a:r>
            <a:r>
              <a:rPr lang="ru-RU" sz="2800" dirty="0"/>
              <a:t>.</a:t>
            </a:r>
            <a:br>
              <a:rPr lang="ru-RU" sz="2800" dirty="0"/>
            </a:br>
            <a:r>
              <a:rPr lang="ru-RU" sz="2800" dirty="0"/>
              <a:t>3.Себептік </a:t>
            </a:r>
            <a:r>
              <a:rPr lang="ru-RU" sz="2800" dirty="0" err="1"/>
              <a:t>және</a:t>
            </a:r>
            <a:r>
              <a:rPr lang="ru-RU" sz="2800" dirty="0"/>
              <a:t> </a:t>
            </a:r>
            <a:r>
              <a:rPr lang="ru-RU" sz="2800" dirty="0" err="1"/>
              <a:t>нәтижелік</a:t>
            </a:r>
            <a:r>
              <a:rPr lang="ru-RU" sz="2800" dirty="0"/>
              <a:t> </a:t>
            </a:r>
            <a:r>
              <a:rPr lang="ru-RU" sz="2800" dirty="0" err="1"/>
              <a:t>белгілердің</a:t>
            </a:r>
            <a:r>
              <a:rPr lang="ru-RU" sz="2800" dirty="0"/>
              <a:t> </a:t>
            </a:r>
            <a:r>
              <a:rPr lang="ru-RU" sz="2800" dirty="0" err="1"/>
              <a:t>арасындағы</a:t>
            </a:r>
            <a:r>
              <a:rPr lang="ru-RU" sz="2800" dirty="0"/>
              <a:t/>
            </a:r>
            <a:br>
              <a:rPr lang="ru-RU" sz="2800" dirty="0"/>
            </a:br>
            <a:r>
              <a:rPr lang="ru-RU" sz="2800" dirty="0" err="1"/>
              <a:t>өзара</a:t>
            </a:r>
            <a:r>
              <a:rPr lang="ru-RU" sz="2800" dirty="0"/>
              <a:t> </a:t>
            </a:r>
            <a:r>
              <a:rPr lang="ru-RU" sz="2800" dirty="0" err="1"/>
              <a:t>байланыстың</a:t>
            </a:r>
            <a:r>
              <a:rPr lang="ru-RU" sz="2800" dirty="0"/>
              <a:t> </a:t>
            </a:r>
            <a:r>
              <a:rPr lang="ru-RU" sz="2800" dirty="0" err="1"/>
              <a:t>ерекшеліктері</a:t>
            </a:r>
            <a:r>
              <a:rPr lang="ru-RU" sz="2800" dirty="0"/>
              <a:t> </a:t>
            </a:r>
            <a:r>
              <a:rPr lang="ru-RU" sz="2800" dirty="0" err="1" smtClean="0"/>
              <a:t>анықталады</a:t>
            </a:r>
            <a:r>
              <a:rPr lang="ru-RU" sz="2800" dirty="0" smtClean="0"/>
              <a:t>.</a:t>
            </a:r>
          </a:p>
          <a:p>
            <a:pPr marL="457200" indent="-457200" algn="l">
              <a:buFont typeface="Wingdings" panose="05000000000000000000" pitchFamily="2" charset="2"/>
              <a:buChar char="ü"/>
            </a:pPr>
            <a:r>
              <a:rPr lang="ru-RU" sz="2800" dirty="0" err="1" smtClean="0"/>
              <a:t>Жиынтық</a:t>
            </a:r>
            <a:r>
              <a:rPr lang="ru-RU" sz="2800" dirty="0" smtClean="0"/>
              <a:t> </a:t>
            </a:r>
            <a:r>
              <a:rPr lang="ru-RU" sz="2800" dirty="0" err="1"/>
              <a:t>бірліктері</a:t>
            </a:r>
            <a:r>
              <a:rPr lang="ru-RU" sz="2800" dirty="0"/>
              <a:t> </a:t>
            </a:r>
            <a:r>
              <a:rPr lang="ru-RU" sz="2800" dirty="0" err="1"/>
              <a:t>бір</a:t>
            </a:r>
            <a:r>
              <a:rPr lang="ru-RU" sz="2800" dirty="0"/>
              <a:t> </a:t>
            </a:r>
            <a:r>
              <a:rPr lang="ru-RU" sz="2800" dirty="0" err="1"/>
              <a:t>ғана</a:t>
            </a:r>
            <a:r>
              <a:rPr lang="ru-RU" sz="2800" dirty="0"/>
              <a:t> </a:t>
            </a:r>
            <a:r>
              <a:rPr lang="ru-RU" sz="2800" dirty="0" err="1"/>
              <a:t>белгісі</a:t>
            </a:r>
            <a:r>
              <a:rPr lang="ru-RU" sz="2800" dirty="0"/>
              <a:t> </a:t>
            </a:r>
            <a:r>
              <a:rPr lang="ru-RU" sz="2800" dirty="0" err="1"/>
              <a:t>бойынша</a:t>
            </a:r>
            <a:r>
              <a:rPr lang="ru-RU" sz="2800" dirty="0"/>
              <a:t> </a:t>
            </a:r>
            <a:r>
              <a:rPr lang="ru-RU" sz="2800" dirty="0" err="1" smtClean="0"/>
              <a:t>топталса</a:t>
            </a:r>
            <a:r>
              <a:rPr lang="ru-RU" sz="2800" dirty="0" smtClean="0"/>
              <a:t>, </a:t>
            </a:r>
            <a:r>
              <a:rPr lang="ru-RU" sz="2800" dirty="0" err="1" smtClean="0"/>
              <a:t>жай</a:t>
            </a:r>
            <a:r>
              <a:rPr lang="ru-RU" sz="2800" dirty="0" smtClean="0"/>
              <a:t> </a:t>
            </a:r>
            <a:r>
              <a:rPr lang="ru-RU" sz="2800" dirty="0" err="1" smtClean="0"/>
              <a:t>топтау</a:t>
            </a:r>
            <a:r>
              <a:rPr lang="ru-RU" sz="2800" dirty="0"/>
              <a:t>, ал </a:t>
            </a:r>
            <a:r>
              <a:rPr lang="ru-RU" sz="2800" dirty="0" err="1"/>
              <a:t>екі</a:t>
            </a:r>
            <a:r>
              <a:rPr lang="ru-RU" sz="2800" dirty="0"/>
              <a:t> </a:t>
            </a:r>
            <a:r>
              <a:rPr lang="ru-RU" sz="2800" dirty="0" err="1"/>
              <a:t>немесе</a:t>
            </a:r>
            <a:r>
              <a:rPr lang="ru-RU" sz="2800" dirty="0"/>
              <a:t> </a:t>
            </a:r>
            <a:r>
              <a:rPr lang="ru-RU" sz="2800" dirty="0" err="1"/>
              <a:t>одан</a:t>
            </a:r>
            <a:r>
              <a:rPr lang="ru-RU" sz="2800" dirty="0"/>
              <a:t> да </a:t>
            </a:r>
            <a:r>
              <a:rPr lang="ru-RU" sz="2800" dirty="0" err="1"/>
              <a:t>көп</a:t>
            </a:r>
            <a:r>
              <a:rPr lang="ru-RU" sz="2800" dirty="0"/>
              <a:t> </a:t>
            </a:r>
            <a:r>
              <a:rPr lang="ru-RU" sz="2800" dirty="0" err="1"/>
              <a:t>белгілерге</a:t>
            </a:r>
            <a:r>
              <a:rPr lang="ru-RU" sz="2800" dirty="0"/>
              <a:t> </a:t>
            </a:r>
            <a:r>
              <a:rPr lang="ru-RU" sz="2800" dirty="0" err="1"/>
              <a:t>қарай</a:t>
            </a:r>
            <a:r>
              <a:rPr lang="ru-RU" sz="2800" dirty="0"/>
              <a:t> </a:t>
            </a:r>
            <a:r>
              <a:rPr lang="ru-RU" sz="2800" dirty="0" err="1" smtClean="0"/>
              <a:t>топталса</a:t>
            </a:r>
            <a:r>
              <a:rPr lang="ru-RU" sz="2800" dirty="0" smtClean="0"/>
              <a:t>, </a:t>
            </a:r>
            <a:r>
              <a:rPr lang="ru-RU" sz="2800" dirty="0" err="1" smtClean="0"/>
              <a:t>күрделі</a:t>
            </a:r>
            <a:r>
              <a:rPr lang="ru-RU" sz="2800" dirty="0" smtClean="0"/>
              <a:t> </a:t>
            </a:r>
            <a:r>
              <a:rPr lang="ru-RU" sz="2800" dirty="0" err="1"/>
              <a:t>топтау</a:t>
            </a:r>
            <a:r>
              <a:rPr lang="ru-RU" sz="2800" dirty="0"/>
              <a:t> </a:t>
            </a:r>
            <a:r>
              <a:rPr lang="ru-RU" sz="2800" dirty="0" err="1"/>
              <a:t>деп</a:t>
            </a:r>
            <a:r>
              <a:rPr lang="ru-RU" sz="2800" dirty="0"/>
              <a:t> </a:t>
            </a:r>
            <a:r>
              <a:rPr lang="ru-RU" sz="2800" dirty="0" err="1"/>
              <a:t>аталады</a:t>
            </a:r>
            <a:r>
              <a:rPr lang="ru-RU" sz="2800" dirty="0"/>
              <a:t>.</a:t>
            </a:r>
          </a:p>
        </p:txBody>
      </p:sp>
    </p:spTree>
    <p:extLst>
      <p:ext uri="{BB962C8B-B14F-4D97-AF65-F5344CB8AC3E}">
        <p14:creationId xmlns:p14="http://schemas.microsoft.com/office/powerpoint/2010/main" val="158058841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076978" y="165099"/>
            <a:ext cx="8930747" cy="965201"/>
          </a:xfrm>
        </p:spPr>
        <p:txBody>
          <a:bodyPr>
            <a:normAutofit fontScale="90000"/>
          </a:bodyPr>
          <a:lstStyle/>
          <a:p>
            <a:pPr algn="ctr"/>
            <a:r>
              <a:rPr lang="ru-RU" b="1" dirty="0" err="1">
                <a:solidFill>
                  <a:srgbClr val="C00000"/>
                </a:solidFill>
                <a:effectLst>
                  <a:outerShdw blurRad="38100" dist="38100" dir="2700000" algn="tl">
                    <a:srgbClr val="000000">
                      <a:alpha val="43137"/>
                    </a:srgbClr>
                  </a:outerShdw>
                </a:effectLst>
              </a:rPr>
              <a:t>Топтау</a:t>
            </a:r>
            <a:r>
              <a:rPr lang="ru-RU" b="1" dirty="0">
                <a:solidFill>
                  <a:srgbClr val="C00000"/>
                </a:solidFill>
                <a:effectLst>
                  <a:outerShdw blurRad="38100" dist="38100" dir="2700000" algn="tl">
                    <a:srgbClr val="000000">
                      <a:alpha val="43137"/>
                    </a:srgbClr>
                  </a:outerShdw>
                </a:effectLst>
              </a:rPr>
              <a:t> </a:t>
            </a:r>
            <a:r>
              <a:rPr lang="ru-RU" b="1" dirty="0" err="1">
                <a:solidFill>
                  <a:srgbClr val="C00000"/>
                </a:solidFill>
                <a:effectLst>
                  <a:outerShdw blurRad="38100" dist="38100" dir="2700000" algn="tl">
                    <a:srgbClr val="000000">
                      <a:alpha val="43137"/>
                    </a:srgbClr>
                  </a:outerShdw>
                </a:effectLst>
              </a:rPr>
              <a:t>белгілері</a:t>
            </a:r>
            <a:r>
              <a:rPr lang="ru-RU" b="1" dirty="0">
                <a:solidFill>
                  <a:srgbClr val="C00000"/>
                </a:solidFill>
                <a:effectLst>
                  <a:outerShdw blurRad="38100" dist="38100" dir="2700000" algn="tl">
                    <a:srgbClr val="000000">
                      <a:alpha val="43137"/>
                    </a:srgbClr>
                  </a:outerShdw>
                </a:effectLst>
              </a:rPr>
              <a:t> </a:t>
            </a:r>
            <a:r>
              <a:rPr lang="ru-RU" b="1" dirty="0" err="1">
                <a:solidFill>
                  <a:srgbClr val="C00000"/>
                </a:solidFill>
                <a:effectLst>
                  <a:outerShdw blurRad="38100" dist="38100" dir="2700000" algn="tl">
                    <a:srgbClr val="000000">
                      <a:alpha val="43137"/>
                    </a:srgbClr>
                  </a:outerShdw>
                </a:effectLst>
              </a:rPr>
              <a:t>және</a:t>
            </a:r>
            <a:r>
              <a:rPr lang="ru-RU" b="1" dirty="0">
                <a:solidFill>
                  <a:srgbClr val="C00000"/>
                </a:solidFill>
                <a:effectLst>
                  <a:outerShdw blurRad="38100" dist="38100" dir="2700000" algn="tl">
                    <a:srgbClr val="000000">
                      <a:alpha val="43137"/>
                    </a:srgbClr>
                  </a:outerShdw>
                </a:effectLst>
              </a:rPr>
              <a:t> </a:t>
            </a:r>
            <a:r>
              <a:rPr lang="ru-RU" b="1" dirty="0" err="1">
                <a:solidFill>
                  <a:srgbClr val="C00000"/>
                </a:solidFill>
                <a:effectLst>
                  <a:outerShdw blurRad="38100" dist="38100" dir="2700000" algn="tl">
                    <a:srgbClr val="000000">
                      <a:alpha val="43137"/>
                    </a:srgbClr>
                  </a:outerShdw>
                </a:effectLst>
              </a:rPr>
              <a:t>топқа</a:t>
            </a:r>
            <a:r>
              <a:rPr lang="ru-RU" b="1" dirty="0">
                <a:solidFill>
                  <a:srgbClr val="C00000"/>
                </a:solidFill>
                <a:effectLst>
                  <a:outerShdw blurRad="38100" dist="38100" dir="2700000" algn="tl">
                    <a:srgbClr val="000000">
                      <a:alpha val="43137"/>
                    </a:srgbClr>
                  </a:outerShdw>
                </a:effectLst>
              </a:rPr>
              <a:t> </a:t>
            </a:r>
            <a:r>
              <a:rPr lang="ru-RU" b="1" dirty="0" err="1">
                <a:solidFill>
                  <a:srgbClr val="C00000"/>
                </a:solidFill>
                <a:effectLst>
                  <a:outerShdw blurRad="38100" dist="38100" dir="2700000" algn="tl">
                    <a:srgbClr val="000000">
                      <a:alpha val="43137"/>
                    </a:srgbClr>
                  </a:outerShdw>
                </a:effectLst>
              </a:rPr>
              <a:t>бөлу</a:t>
            </a:r>
            <a:r>
              <a:rPr lang="ru-RU" b="1" dirty="0">
                <a:solidFill>
                  <a:srgbClr val="C00000"/>
                </a:solidFill>
                <a:effectLst>
                  <a:outerShdw blurRad="38100" dist="38100" dir="2700000" algn="tl">
                    <a:srgbClr val="000000">
                      <a:alpha val="43137"/>
                    </a:srgbClr>
                  </a:outerShdw>
                </a:effectLst>
              </a:rPr>
              <a:t/>
            </a:r>
            <a:br>
              <a:rPr lang="ru-RU" b="1" dirty="0">
                <a:solidFill>
                  <a:srgbClr val="C00000"/>
                </a:solidFill>
                <a:effectLst>
                  <a:outerShdw blurRad="38100" dist="38100" dir="2700000" algn="tl">
                    <a:srgbClr val="000000">
                      <a:alpha val="43137"/>
                    </a:srgbClr>
                  </a:outerShdw>
                </a:effectLst>
              </a:rPr>
            </a:br>
            <a:r>
              <a:rPr lang="ru-RU" b="1" dirty="0" err="1">
                <a:solidFill>
                  <a:srgbClr val="C00000"/>
                </a:solidFill>
                <a:effectLst>
                  <a:outerShdw blurRad="38100" dist="38100" dir="2700000" algn="tl">
                    <a:srgbClr val="000000">
                      <a:alpha val="43137"/>
                    </a:srgbClr>
                  </a:outerShdw>
                </a:effectLst>
              </a:rPr>
              <a:t>принциптері</a:t>
            </a:r>
            <a:endParaRPr lang="ru-RU" b="1" dirty="0">
              <a:solidFill>
                <a:srgbClr val="C00000"/>
              </a:solidFill>
              <a:effectLst>
                <a:outerShdw blurRad="38100" dist="38100" dir="2700000" algn="tl">
                  <a:srgbClr val="000000">
                    <a:alpha val="43137"/>
                  </a:srgbClr>
                </a:outerShdw>
              </a:effectLst>
            </a:endParaRPr>
          </a:p>
        </p:txBody>
      </p:sp>
      <p:sp>
        <p:nvSpPr>
          <p:cNvPr id="3" name="Текст 2"/>
          <p:cNvSpPr>
            <a:spLocks noGrp="1"/>
          </p:cNvSpPr>
          <p:nvPr>
            <p:ph type="body" idx="1"/>
          </p:nvPr>
        </p:nvSpPr>
        <p:spPr>
          <a:xfrm>
            <a:off x="1563950" y="1130300"/>
            <a:ext cx="9980349" cy="5105400"/>
          </a:xfrm>
        </p:spPr>
        <p:txBody>
          <a:bodyPr>
            <a:noAutofit/>
          </a:bodyPr>
          <a:lstStyle/>
          <a:p>
            <a:pPr marL="342900" indent="-342900" algn="l">
              <a:buFont typeface="Wingdings" panose="05000000000000000000" pitchFamily="2" charset="2"/>
              <a:buChar char="Ø"/>
            </a:pPr>
            <a:r>
              <a:rPr lang="ru-RU" sz="2400" dirty="0" err="1" smtClean="0"/>
              <a:t>Сипаттайтын</a:t>
            </a:r>
            <a:r>
              <a:rPr lang="ru-RU" sz="2400" dirty="0" smtClean="0"/>
              <a:t> </a:t>
            </a:r>
            <a:r>
              <a:rPr lang="ru-RU" sz="2400" dirty="0" err="1" smtClean="0"/>
              <a:t>топтау</a:t>
            </a:r>
            <a:r>
              <a:rPr lang="ru-RU" sz="2400" dirty="0" smtClean="0"/>
              <a:t> </a:t>
            </a:r>
            <a:r>
              <a:rPr lang="ru-RU" sz="2400" dirty="0" err="1" smtClean="0"/>
              <a:t>өзінің</a:t>
            </a:r>
            <a:r>
              <a:rPr lang="ru-RU" sz="2400" dirty="0" smtClean="0"/>
              <a:t> </a:t>
            </a:r>
            <a:r>
              <a:rPr lang="ru-RU" sz="2400" dirty="0" err="1" smtClean="0"/>
              <a:t>өзгермелі</a:t>
            </a:r>
            <a:r>
              <a:rPr lang="ru-RU" sz="2400" dirty="0" smtClean="0"/>
              <a:t> </a:t>
            </a:r>
            <a:r>
              <a:rPr lang="ru-RU" sz="2400" dirty="0" err="1" smtClean="0"/>
              <a:t>мәніне</a:t>
            </a:r>
            <a:r>
              <a:rPr lang="ru-RU" sz="2400" dirty="0"/>
              <a:t> </a:t>
            </a:r>
            <a:r>
              <a:rPr lang="ru-RU" sz="2400" dirty="0" err="1" smtClean="0"/>
              <a:t>сәйкес</a:t>
            </a:r>
            <a:r>
              <a:rPr lang="ru-RU" sz="2400" dirty="0" smtClean="0"/>
              <a:t> </a:t>
            </a:r>
            <a:r>
              <a:rPr lang="ru-RU" sz="2400" dirty="0" err="1" smtClean="0"/>
              <a:t>бүтін</a:t>
            </a:r>
            <a:r>
              <a:rPr lang="ru-RU" sz="2400" dirty="0" smtClean="0"/>
              <a:t> </a:t>
            </a:r>
            <a:r>
              <a:rPr lang="ru-RU" sz="2400" dirty="0" err="1" smtClean="0"/>
              <a:t>және</a:t>
            </a:r>
            <a:r>
              <a:rPr lang="ru-RU" sz="2400" dirty="0" smtClean="0"/>
              <a:t> </a:t>
            </a:r>
            <a:r>
              <a:rPr lang="ru-RU" sz="2400" dirty="0" err="1" smtClean="0"/>
              <a:t>деңгей</a:t>
            </a:r>
            <a:r>
              <a:rPr lang="ru-RU" sz="2400" dirty="0" smtClean="0"/>
              <a:t> </a:t>
            </a:r>
            <a:r>
              <a:rPr lang="ru-RU" sz="2400" dirty="0" err="1" smtClean="0"/>
              <a:t>аралықты</a:t>
            </a:r>
            <a:r>
              <a:rPr lang="ru-RU" sz="2400" dirty="0" smtClean="0"/>
              <a:t> </a:t>
            </a:r>
            <a:r>
              <a:rPr lang="ru-RU" sz="2400" dirty="0" err="1" smtClean="0"/>
              <a:t>болып</a:t>
            </a:r>
            <a:r>
              <a:rPr lang="ru-RU" sz="2400" dirty="0"/>
              <a:t> </a:t>
            </a:r>
            <a:r>
              <a:rPr lang="ru-RU" sz="2400" dirty="0" err="1" smtClean="0"/>
              <a:t>бөлінеді</a:t>
            </a:r>
            <a:r>
              <a:rPr lang="ru-RU" sz="2400" dirty="0" smtClean="0"/>
              <a:t>. </a:t>
            </a:r>
          </a:p>
          <a:p>
            <a:pPr marL="342900" indent="-342900" algn="l">
              <a:buFont typeface="Wingdings" panose="05000000000000000000" pitchFamily="2" charset="2"/>
              <a:buChar char="Ø"/>
            </a:pPr>
            <a:r>
              <a:rPr lang="ru-RU" sz="2400" dirty="0" err="1" smtClean="0"/>
              <a:t>Топтық</a:t>
            </a:r>
            <a:r>
              <a:rPr lang="ru-RU" sz="2400" dirty="0" smtClean="0"/>
              <a:t> </a:t>
            </a:r>
            <a:r>
              <a:rPr lang="ru-RU" sz="2400" dirty="0" err="1" smtClean="0"/>
              <a:t>белгі</a:t>
            </a:r>
            <a:r>
              <a:rPr lang="ru-RU" sz="2400" dirty="0" smtClean="0"/>
              <a:t> </a:t>
            </a:r>
            <a:r>
              <a:rPr lang="ru-RU" sz="2400" dirty="0" err="1" smtClean="0"/>
              <a:t>бүтін</a:t>
            </a:r>
            <a:r>
              <a:rPr lang="ru-RU" sz="2400" dirty="0" smtClean="0"/>
              <a:t> </a:t>
            </a:r>
            <a:r>
              <a:rPr lang="ru-RU" sz="2400" dirty="0" err="1" smtClean="0"/>
              <a:t>санмен</a:t>
            </a:r>
            <a:r>
              <a:rPr lang="ru-RU" sz="2400" dirty="0" smtClean="0"/>
              <a:t> </a:t>
            </a:r>
            <a:r>
              <a:rPr lang="ru-RU" sz="2400" dirty="0" err="1" smtClean="0"/>
              <a:t>берілетін</a:t>
            </a:r>
            <a:r>
              <a:rPr lang="ru-RU" sz="2400" dirty="0"/>
              <a:t> </a:t>
            </a:r>
            <a:r>
              <a:rPr lang="ru-RU" sz="2400" dirty="0" err="1" smtClean="0"/>
              <a:t>болса</a:t>
            </a:r>
            <a:r>
              <a:rPr lang="ru-RU" sz="2400" dirty="0" smtClean="0"/>
              <a:t>, </a:t>
            </a:r>
            <a:r>
              <a:rPr lang="ru-RU" sz="2400" dirty="0" err="1" smtClean="0"/>
              <a:t>онда</a:t>
            </a:r>
            <a:r>
              <a:rPr lang="ru-RU" sz="2400" dirty="0" smtClean="0"/>
              <a:t> </a:t>
            </a:r>
            <a:r>
              <a:rPr lang="ru-RU" sz="2400" dirty="0" err="1" smtClean="0"/>
              <a:t>бүтін</a:t>
            </a:r>
            <a:r>
              <a:rPr lang="ru-RU" sz="2400" dirty="0" smtClean="0"/>
              <a:t> сан </a:t>
            </a:r>
            <a:r>
              <a:rPr lang="ru-RU" sz="2400" dirty="0" err="1" smtClean="0"/>
              <a:t>өзгермелі</a:t>
            </a:r>
            <a:r>
              <a:rPr lang="ru-RU" sz="2400" dirty="0" smtClean="0"/>
              <a:t> </a:t>
            </a:r>
            <a:r>
              <a:rPr lang="ru-RU" sz="2400" dirty="0" err="1" smtClean="0"/>
              <a:t>топтауға</a:t>
            </a:r>
            <a:r>
              <a:rPr lang="ru-RU" sz="2400" dirty="0" smtClean="0"/>
              <a:t> </a:t>
            </a:r>
            <a:r>
              <a:rPr lang="ru-RU" sz="2400" dirty="0" err="1" smtClean="0"/>
              <a:t>жатады,ал</a:t>
            </a:r>
            <a:r>
              <a:rPr lang="ru-RU" sz="2400" dirty="0" smtClean="0"/>
              <a:t> </a:t>
            </a:r>
            <a:r>
              <a:rPr lang="ru-RU" sz="2400" dirty="0" err="1" smtClean="0"/>
              <a:t>ондағы</a:t>
            </a:r>
            <a:r>
              <a:rPr lang="ru-RU" sz="2400" dirty="0" smtClean="0"/>
              <a:t> </a:t>
            </a:r>
            <a:r>
              <a:rPr lang="ru-RU" sz="2400" dirty="0" err="1" smtClean="0"/>
              <a:t>бөліп</a:t>
            </a:r>
            <a:r>
              <a:rPr lang="ru-RU" sz="2400" dirty="0" smtClean="0"/>
              <a:t> </a:t>
            </a:r>
            <a:r>
              <a:rPr lang="ru-RU" sz="2400" dirty="0" err="1" smtClean="0"/>
              <a:t>алынатын</a:t>
            </a:r>
            <a:r>
              <a:rPr lang="ru-RU" sz="2400" dirty="0" smtClean="0"/>
              <a:t> топ саны </a:t>
            </a:r>
            <a:r>
              <a:rPr lang="ru-RU" sz="2400" dirty="0" err="1" smtClean="0"/>
              <a:t>сол</a:t>
            </a:r>
            <a:r>
              <a:rPr lang="ru-RU" sz="2400" dirty="0" smtClean="0"/>
              <a:t> </a:t>
            </a:r>
            <a:r>
              <a:rPr lang="ru-RU" sz="2400" dirty="0" err="1" smtClean="0"/>
              <a:t>берілген</a:t>
            </a:r>
            <a:r>
              <a:rPr lang="ru-RU" sz="2400" dirty="0"/>
              <a:t> </a:t>
            </a:r>
            <a:r>
              <a:rPr lang="ru-RU" sz="2400" dirty="0" err="1" smtClean="0"/>
              <a:t>белгінің</a:t>
            </a:r>
            <a:r>
              <a:rPr lang="ru-RU" sz="2400" dirty="0" smtClean="0"/>
              <a:t> </a:t>
            </a:r>
            <a:r>
              <a:rPr lang="ru-RU" sz="2400" dirty="0" err="1" smtClean="0"/>
              <a:t>мәніне</a:t>
            </a:r>
            <a:r>
              <a:rPr lang="ru-RU" sz="2400" dirty="0" smtClean="0"/>
              <a:t> </a:t>
            </a:r>
            <a:r>
              <a:rPr lang="ru-RU" sz="2400" dirty="0" err="1" smtClean="0"/>
              <a:t>сәйкес</a:t>
            </a:r>
            <a:r>
              <a:rPr lang="ru-RU" sz="2400" dirty="0" smtClean="0"/>
              <a:t> </a:t>
            </a:r>
            <a:r>
              <a:rPr lang="ru-RU" sz="2400" dirty="0" err="1" smtClean="0"/>
              <a:t>келеді</a:t>
            </a:r>
            <a:r>
              <a:rPr lang="ru-RU" sz="2400" dirty="0" smtClean="0"/>
              <a:t>. </a:t>
            </a:r>
            <a:r>
              <a:rPr lang="ru-RU" sz="2400" dirty="0" err="1" smtClean="0"/>
              <a:t>Деңгей</a:t>
            </a:r>
            <a:r>
              <a:rPr lang="ru-RU" sz="2400" dirty="0"/>
              <a:t> </a:t>
            </a:r>
            <a:r>
              <a:rPr lang="ru-RU" sz="2400" dirty="0" err="1" smtClean="0"/>
              <a:t>аралығының</a:t>
            </a:r>
            <a:r>
              <a:rPr lang="ru-RU" sz="2400" dirty="0" smtClean="0"/>
              <a:t> </a:t>
            </a:r>
            <a:r>
              <a:rPr lang="ru-RU" sz="2400" dirty="0" err="1" smtClean="0"/>
              <a:t>тұрақты</a:t>
            </a:r>
            <a:r>
              <a:rPr lang="ru-RU" sz="2400" dirty="0" smtClean="0"/>
              <a:t> </a:t>
            </a:r>
            <a:r>
              <a:rPr lang="ru-RU" sz="2400" dirty="0" err="1" smtClean="0"/>
              <a:t>шамасын</a:t>
            </a:r>
            <a:r>
              <a:rPr lang="ru-RU" sz="2400" dirty="0" smtClean="0"/>
              <a:t> </a:t>
            </a:r>
            <a:r>
              <a:rPr lang="ru-RU" sz="2400" dirty="0" err="1" smtClean="0"/>
              <a:t>есептеу</a:t>
            </a:r>
            <a:r>
              <a:rPr lang="ru-RU" sz="2400" dirty="0" smtClean="0"/>
              <a:t> </a:t>
            </a:r>
            <a:r>
              <a:rPr lang="ru-RU" sz="2400" dirty="0" err="1" smtClean="0"/>
              <a:t>алдында</a:t>
            </a:r>
            <a:r>
              <a:rPr lang="ru-RU" sz="2400" dirty="0"/>
              <a:t> </a:t>
            </a:r>
            <a:r>
              <a:rPr lang="ru-RU" sz="2400" dirty="0" err="1" smtClean="0"/>
              <a:t>оның</a:t>
            </a:r>
            <a:r>
              <a:rPr lang="ru-RU" sz="2400" dirty="0" smtClean="0"/>
              <a:t> </a:t>
            </a:r>
            <a:r>
              <a:rPr lang="ru-RU" sz="2400" dirty="0" err="1" smtClean="0"/>
              <a:t>ең</a:t>
            </a:r>
            <a:r>
              <a:rPr lang="ru-RU" sz="2400" dirty="0" smtClean="0"/>
              <a:t> </a:t>
            </a:r>
            <a:r>
              <a:rPr lang="ru-RU" sz="2400" dirty="0" err="1" smtClean="0"/>
              <a:t>үлкен</a:t>
            </a:r>
            <a:r>
              <a:rPr lang="ru-RU" sz="2400" dirty="0" smtClean="0"/>
              <a:t>, </a:t>
            </a:r>
            <a:r>
              <a:rPr lang="ru-RU" sz="2400" dirty="0" err="1" smtClean="0"/>
              <a:t>ең</a:t>
            </a:r>
            <a:r>
              <a:rPr lang="ru-RU" sz="2400" dirty="0" smtClean="0"/>
              <a:t> </a:t>
            </a:r>
            <a:r>
              <a:rPr lang="ru-RU" sz="2400" dirty="0" err="1" smtClean="0"/>
              <a:t>кіші</a:t>
            </a:r>
            <a:r>
              <a:rPr lang="ru-RU" sz="2400" dirty="0" smtClean="0"/>
              <a:t> </a:t>
            </a:r>
            <a:r>
              <a:rPr lang="ru-RU" sz="2400" dirty="0" err="1" smtClean="0"/>
              <a:t>шамасының</a:t>
            </a:r>
            <a:r>
              <a:rPr lang="ru-RU" sz="2400" dirty="0" smtClean="0"/>
              <a:t> </a:t>
            </a:r>
            <a:r>
              <a:rPr lang="ru-RU" sz="2400" dirty="0" err="1" smtClean="0"/>
              <a:t>сандық</a:t>
            </a:r>
            <a:r>
              <a:rPr lang="ru-RU" sz="2400" dirty="0" smtClean="0"/>
              <a:t> </a:t>
            </a:r>
            <a:r>
              <a:rPr lang="ru-RU" sz="2400" dirty="0" err="1" smtClean="0"/>
              <a:t>мәнін</a:t>
            </a:r>
            <a:r>
              <a:rPr lang="ru-RU" sz="2400" dirty="0"/>
              <a:t> </a:t>
            </a:r>
            <a:r>
              <a:rPr lang="ru-RU" sz="2400" dirty="0" err="1" smtClean="0"/>
              <a:t>анықтау</a:t>
            </a:r>
            <a:r>
              <a:rPr lang="ru-RU" sz="2400" dirty="0" smtClean="0"/>
              <a:t> </a:t>
            </a:r>
            <a:r>
              <a:rPr lang="ru-RU" sz="2400" dirty="0" err="1" smtClean="0"/>
              <a:t>керек.Тұрақты</a:t>
            </a:r>
            <a:r>
              <a:rPr lang="ru-RU" sz="2400" dirty="0" smtClean="0"/>
              <a:t> </a:t>
            </a:r>
            <a:r>
              <a:rPr lang="ru-RU" sz="2400" dirty="0" err="1" smtClean="0"/>
              <a:t>шама</a:t>
            </a:r>
            <a:r>
              <a:rPr lang="ru-RU" sz="2400" dirty="0" smtClean="0"/>
              <a:t> </a:t>
            </a:r>
            <a:r>
              <a:rPr lang="ru-RU" sz="2400" dirty="0" err="1" smtClean="0"/>
              <a:t>келесі</a:t>
            </a:r>
            <a:r>
              <a:rPr lang="ru-RU" sz="2400" dirty="0" smtClean="0"/>
              <a:t> </a:t>
            </a:r>
            <a:r>
              <a:rPr lang="ru-RU" sz="2400" dirty="0" err="1" smtClean="0"/>
              <a:t>формуламен</a:t>
            </a:r>
            <a:r>
              <a:rPr lang="ru-RU" sz="2400" dirty="0"/>
              <a:t> </a:t>
            </a:r>
            <a:r>
              <a:rPr lang="ru-RU" sz="2400" dirty="0" err="1" smtClean="0"/>
              <a:t>анықталады</a:t>
            </a:r>
            <a:r>
              <a:rPr lang="ru-RU" sz="2400" dirty="0" smtClean="0"/>
              <a:t>:</a:t>
            </a:r>
            <a:br>
              <a:rPr lang="ru-RU" sz="2400" dirty="0" smtClean="0"/>
            </a:br>
            <a:r>
              <a:rPr lang="en-US" sz="2400" dirty="0" smtClean="0"/>
              <a:t>d =</a:t>
            </a:r>
            <a:r>
              <a:rPr lang="ru-RU" sz="2400" dirty="0" smtClean="0"/>
              <a:t>Х</a:t>
            </a:r>
            <a:r>
              <a:rPr lang="en-US" sz="2400" dirty="0" smtClean="0"/>
              <a:t>max-</a:t>
            </a:r>
            <a:r>
              <a:rPr lang="en-US" sz="2400" dirty="0" err="1" smtClean="0"/>
              <a:t>Xmin</a:t>
            </a:r>
            <a:r>
              <a:rPr lang="en-US" sz="2400" dirty="0" smtClean="0"/>
              <a:t>/n , </a:t>
            </a:r>
            <a:r>
              <a:rPr lang="ru-RU" sz="2400" dirty="0" err="1" smtClean="0"/>
              <a:t>мұндағы</a:t>
            </a:r>
            <a:r>
              <a:rPr lang="ru-RU" sz="2400" dirty="0" smtClean="0"/>
              <a:t>,</a:t>
            </a:r>
            <a:br>
              <a:rPr lang="ru-RU" sz="2400" dirty="0" smtClean="0"/>
            </a:br>
            <a:r>
              <a:rPr lang="en-US" sz="2400" dirty="0" smtClean="0"/>
              <a:t>d-</a:t>
            </a:r>
            <a:r>
              <a:rPr lang="ru-RU" sz="2400" dirty="0" err="1" smtClean="0"/>
              <a:t>деңгей</a:t>
            </a:r>
            <a:r>
              <a:rPr lang="ru-RU" sz="2400" dirty="0" smtClean="0"/>
              <a:t> </a:t>
            </a:r>
            <a:r>
              <a:rPr lang="ru-RU" sz="2400" dirty="0" err="1" smtClean="0"/>
              <a:t>аралығының</a:t>
            </a:r>
            <a:r>
              <a:rPr lang="ru-RU" sz="2400" dirty="0" smtClean="0"/>
              <a:t> </a:t>
            </a:r>
            <a:r>
              <a:rPr lang="ru-RU" sz="2400" dirty="0" err="1" smtClean="0"/>
              <a:t>тұрақты</a:t>
            </a:r>
            <a:r>
              <a:rPr lang="ru-RU" sz="2400" dirty="0" smtClean="0"/>
              <a:t> </a:t>
            </a:r>
            <a:r>
              <a:rPr lang="ru-RU" sz="2400" dirty="0" err="1" smtClean="0"/>
              <a:t>шамасы</a:t>
            </a:r>
            <a:r>
              <a:rPr lang="ru-RU" sz="2400" dirty="0" smtClean="0"/>
              <a:t>;</a:t>
            </a:r>
            <a:br>
              <a:rPr lang="ru-RU" sz="2400" dirty="0" smtClean="0"/>
            </a:br>
            <a:r>
              <a:rPr lang="ru-RU" sz="2400" dirty="0" smtClean="0"/>
              <a:t>Х</a:t>
            </a:r>
            <a:r>
              <a:rPr lang="en-US" sz="2400" dirty="0" smtClean="0"/>
              <a:t>max, </a:t>
            </a:r>
            <a:r>
              <a:rPr lang="en-US" sz="2400" dirty="0" err="1" smtClean="0"/>
              <a:t>Xmin</a:t>
            </a:r>
            <a:r>
              <a:rPr lang="en-US" sz="2400" dirty="0" smtClean="0"/>
              <a:t>- </a:t>
            </a:r>
            <a:r>
              <a:rPr lang="ru-RU" sz="2400" dirty="0" err="1" smtClean="0"/>
              <a:t>топтау</a:t>
            </a:r>
            <a:r>
              <a:rPr lang="ru-RU" sz="2400" dirty="0" smtClean="0"/>
              <a:t> </a:t>
            </a:r>
            <a:r>
              <a:rPr lang="ru-RU" sz="2400" dirty="0" err="1" smtClean="0"/>
              <a:t>белгісінің</a:t>
            </a:r>
            <a:r>
              <a:rPr lang="ru-RU" sz="2400" dirty="0" smtClean="0"/>
              <a:t> </a:t>
            </a:r>
            <a:r>
              <a:rPr lang="ru-RU" sz="2400" dirty="0" err="1" smtClean="0"/>
              <a:t>ең</a:t>
            </a:r>
            <a:r>
              <a:rPr lang="ru-RU" sz="2400" dirty="0" smtClean="0"/>
              <a:t> </a:t>
            </a:r>
            <a:r>
              <a:rPr lang="ru-RU" sz="2400" dirty="0" err="1" smtClean="0"/>
              <a:t>үлкен</a:t>
            </a:r>
            <a:r>
              <a:rPr lang="ru-RU" sz="2400" dirty="0" smtClean="0"/>
              <a:t> </a:t>
            </a:r>
            <a:r>
              <a:rPr lang="ru-RU" sz="2400" dirty="0" err="1" smtClean="0"/>
              <a:t>және</a:t>
            </a:r>
            <a:r>
              <a:rPr lang="ru-RU" sz="2400" dirty="0" smtClean="0"/>
              <a:t/>
            </a:r>
            <a:br>
              <a:rPr lang="ru-RU" sz="2400" dirty="0" smtClean="0"/>
            </a:br>
            <a:r>
              <a:rPr lang="ru-RU" sz="2400" dirty="0" err="1" smtClean="0"/>
              <a:t>ең</a:t>
            </a:r>
            <a:r>
              <a:rPr lang="ru-RU" sz="2400" dirty="0" smtClean="0"/>
              <a:t> </a:t>
            </a:r>
            <a:r>
              <a:rPr lang="ru-RU" sz="2400" dirty="0" err="1" smtClean="0"/>
              <a:t>кіші</a:t>
            </a:r>
            <a:r>
              <a:rPr lang="ru-RU" sz="2400" dirty="0" smtClean="0"/>
              <a:t> </a:t>
            </a:r>
            <a:r>
              <a:rPr lang="ru-RU" sz="2400" dirty="0" err="1" smtClean="0"/>
              <a:t>сандық</a:t>
            </a:r>
            <a:r>
              <a:rPr lang="ru-RU" sz="2400" dirty="0" smtClean="0"/>
              <a:t> </a:t>
            </a:r>
            <a:r>
              <a:rPr lang="ru-RU" sz="2400" dirty="0" err="1" smtClean="0"/>
              <a:t>мән</a:t>
            </a:r>
            <a:r>
              <a:rPr lang="ru-RU" sz="2400" dirty="0" smtClean="0"/>
              <a:t> </a:t>
            </a:r>
            <a:r>
              <a:rPr lang="ru-RU" sz="2400" dirty="0" err="1" smtClean="0"/>
              <a:t>шамасы</a:t>
            </a:r>
            <a:r>
              <a:rPr lang="ru-RU" sz="2400" dirty="0" smtClean="0"/>
              <a:t>; </a:t>
            </a:r>
            <a:r>
              <a:rPr lang="en-US" sz="2400" dirty="0" smtClean="0"/>
              <a:t>n- </a:t>
            </a:r>
            <a:r>
              <a:rPr lang="ru-RU" sz="2400" dirty="0" err="1" smtClean="0"/>
              <a:t>топтың</a:t>
            </a:r>
            <a:r>
              <a:rPr lang="ru-RU" sz="2400" dirty="0" smtClean="0"/>
              <a:t> саны.</a:t>
            </a:r>
            <a:br>
              <a:rPr lang="ru-RU" sz="2400" dirty="0" smtClean="0"/>
            </a:br>
            <a:r>
              <a:rPr lang="ru-RU" sz="2400" dirty="0" err="1" smtClean="0"/>
              <a:t>Әрбір</a:t>
            </a:r>
            <a:r>
              <a:rPr lang="ru-RU" sz="2400" dirty="0" smtClean="0"/>
              <a:t> </a:t>
            </a:r>
            <a:r>
              <a:rPr lang="ru-RU" sz="2400" dirty="0" err="1" smtClean="0"/>
              <a:t>топтың</a:t>
            </a:r>
            <a:r>
              <a:rPr lang="ru-RU" sz="2400" dirty="0" smtClean="0"/>
              <a:t> </a:t>
            </a:r>
            <a:r>
              <a:rPr lang="ru-RU" sz="2400" dirty="0" err="1" smtClean="0"/>
              <a:t>ең</a:t>
            </a:r>
            <a:r>
              <a:rPr lang="ru-RU" sz="2400" dirty="0" smtClean="0"/>
              <a:t> </a:t>
            </a:r>
            <a:r>
              <a:rPr lang="ru-RU" sz="2400" dirty="0" err="1" smtClean="0"/>
              <a:t>жоғарғы</a:t>
            </a:r>
            <a:r>
              <a:rPr lang="ru-RU" sz="2400" dirty="0" smtClean="0"/>
              <a:t> </a:t>
            </a:r>
            <a:r>
              <a:rPr lang="ru-RU" sz="2400" dirty="0" err="1" smtClean="0"/>
              <a:t>және</a:t>
            </a:r>
            <a:r>
              <a:rPr lang="ru-RU" sz="2400" dirty="0" smtClean="0"/>
              <a:t> </a:t>
            </a:r>
            <a:r>
              <a:rPr lang="ru-RU" sz="2400" dirty="0" err="1" smtClean="0"/>
              <a:t>ең</a:t>
            </a:r>
            <a:r>
              <a:rPr lang="ru-RU" sz="2400" dirty="0" smtClean="0"/>
              <a:t> </a:t>
            </a:r>
            <a:r>
              <a:rPr lang="ru-RU" sz="2400" dirty="0" err="1" smtClean="0"/>
              <a:t>төменгі</a:t>
            </a:r>
            <a:r>
              <a:rPr lang="ru-RU" sz="2400" dirty="0"/>
              <a:t> </a:t>
            </a:r>
            <a:r>
              <a:rPr lang="ru-RU" sz="2400" dirty="0" err="1" smtClean="0"/>
              <a:t>шегінің</a:t>
            </a:r>
            <a:r>
              <a:rPr lang="ru-RU" sz="2400" dirty="0" smtClean="0"/>
              <a:t> </a:t>
            </a:r>
            <a:r>
              <a:rPr lang="ru-RU" sz="2400" dirty="0" err="1" smtClean="0"/>
              <a:t>арасындағы</a:t>
            </a:r>
            <a:r>
              <a:rPr lang="ru-RU" sz="2400" dirty="0" smtClean="0"/>
              <a:t> </a:t>
            </a:r>
            <a:r>
              <a:rPr lang="ru-RU" sz="2400" dirty="0" err="1" smtClean="0"/>
              <a:t>сандық</a:t>
            </a:r>
            <a:r>
              <a:rPr lang="ru-RU" sz="2400" dirty="0" smtClean="0"/>
              <a:t> </a:t>
            </a:r>
            <a:r>
              <a:rPr lang="ru-RU" sz="2400" dirty="0" err="1" smtClean="0"/>
              <a:t>өзгеріс</a:t>
            </a:r>
            <a:r>
              <a:rPr lang="ru-RU" sz="2400" dirty="0" smtClean="0"/>
              <a:t> </a:t>
            </a:r>
            <a:r>
              <a:rPr lang="ru-RU" sz="2400" dirty="0" err="1" smtClean="0"/>
              <a:t>топтаудың</a:t>
            </a:r>
            <a:r>
              <a:rPr lang="ru-RU" sz="2400" dirty="0"/>
              <a:t> </a:t>
            </a:r>
            <a:r>
              <a:rPr lang="ru-RU" sz="2400" dirty="0" err="1" smtClean="0"/>
              <a:t>деңгей</a:t>
            </a:r>
            <a:r>
              <a:rPr lang="ru-RU" sz="2400" dirty="0" smtClean="0"/>
              <a:t> </a:t>
            </a:r>
            <a:r>
              <a:rPr lang="ru-RU" sz="2400" dirty="0" err="1" smtClean="0"/>
              <a:t>аралығының</a:t>
            </a:r>
            <a:r>
              <a:rPr lang="ru-RU" sz="2400" dirty="0" smtClean="0"/>
              <a:t> </a:t>
            </a:r>
            <a:r>
              <a:rPr lang="ru-RU" sz="2400" dirty="0" err="1" smtClean="0"/>
              <a:t>тұрақтылық</a:t>
            </a:r>
            <a:r>
              <a:rPr lang="ru-RU" sz="2400" dirty="0" smtClean="0"/>
              <a:t> </a:t>
            </a:r>
            <a:r>
              <a:rPr lang="ru-RU" sz="2400" dirty="0" err="1" smtClean="0"/>
              <a:t>шамасы</a:t>
            </a:r>
            <a:r>
              <a:rPr lang="ru-RU" sz="2400" dirty="0" smtClean="0"/>
              <a:t> </a:t>
            </a:r>
            <a:r>
              <a:rPr lang="ru-RU" sz="2400" dirty="0" err="1" smtClean="0"/>
              <a:t>деп</a:t>
            </a:r>
            <a:r>
              <a:rPr lang="ru-RU" sz="2400" dirty="0" smtClean="0"/>
              <a:t> </a:t>
            </a:r>
            <a:r>
              <a:rPr lang="ru-RU" sz="2400" dirty="0" err="1" smtClean="0"/>
              <a:t>аталады</a:t>
            </a:r>
            <a:r>
              <a:rPr lang="ru-RU" sz="2400" dirty="0" smtClean="0"/>
              <a:t>.</a:t>
            </a:r>
            <a:endParaRPr lang="ru-RU" sz="2400" dirty="0"/>
          </a:p>
        </p:txBody>
      </p:sp>
    </p:spTree>
    <p:extLst>
      <p:ext uri="{BB962C8B-B14F-4D97-AF65-F5344CB8AC3E}">
        <p14:creationId xmlns:p14="http://schemas.microsoft.com/office/powerpoint/2010/main" val="310795752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173815" y="190500"/>
            <a:ext cx="8930747" cy="812801"/>
          </a:xfrm>
        </p:spPr>
        <p:txBody>
          <a:bodyPr/>
          <a:lstStyle/>
          <a:p>
            <a:pPr algn="ctr"/>
            <a:r>
              <a:rPr lang="ru-RU" b="1" dirty="0" err="1">
                <a:solidFill>
                  <a:srgbClr val="C00000"/>
                </a:solidFill>
                <a:effectLst>
                  <a:outerShdw blurRad="38100" dist="38100" dir="2700000" algn="tl">
                    <a:srgbClr val="000000">
                      <a:alpha val="43137"/>
                    </a:srgbClr>
                  </a:outerShdw>
                </a:effectLst>
              </a:rPr>
              <a:t>Қайта</a:t>
            </a:r>
            <a:r>
              <a:rPr lang="ru-RU" b="1" dirty="0">
                <a:solidFill>
                  <a:srgbClr val="C00000"/>
                </a:solidFill>
                <a:effectLst>
                  <a:outerShdw blurRad="38100" dist="38100" dir="2700000" algn="tl">
                    <a:srgbClr val="000000">
                      <a:alpha val="43137"/>
                    </a:srgbClr>
                  </a:outerShdw>
                </a:effectLst>
              </a:rPr>
              <a:t> </a:t>
            </a:r>
            <a:r>
              <a:rPr lang="ru-RU" b="1" dirty="0" err="1">
                <a:solidFill>
                  <a:srgbClr val="C00000"/>
                </a:solidFill>
                <a:effectLst>
                  <a:outerShdw blurRad="38100" dist="38100" dir="2700000" algn="tl">
                    <a:srgbClr val="000000">
                      <a:alpha val="43137"/>
                    </a:srgbClr>
                  </a:outerShdw>
                </a:effectLst>
              </a:rPr>
              <a:t>топтау</a:t>
            </a:r>
            <a:endParaRPr lang="ru-RU" b="1" dirty="0">
              <a:solidFill>
                <a:srgbClr val="C00000"/>
              </a:solidFill>
              <a:effectLst>
                <a:outerShdw blurRad="38100" dist="38100" dir="2700000" algn="tl">
                  <a:srgbClr val="000000">
                    <a:alpha val="43137"/>
                  </a:srgbClr>
                </a:outerShdw>
              </a:effectLst>
            </a:endParaRPr>
          </a:p>
        </p:txBody>
      </p:sp>
      <p:sp>
        <p:nvSpPr>
          <p:cNvPr id="3" name="Текст 2"/>
          <p:cNvSpPr>
            <a:spLocks noGrp="1"/>
          </p:cNvSpPr>
          <p:nvPr>
            <p:ph type="body" idx="1"/>
          </p:nvPr>
        </p:nvSpPr>
        <p:spPr>
          <a:xfrm>
            <a:off x="1937277" y="1295401"/>
            <a:ext cx="9708622" cy="5778499"/>
          </a:xfrm>
        </p:spPr>
        <p:txBody>
          <a:bodyPr>
            <a:noAutofit/>
          </a:bodyPr>
          <a:lstStyle/>
          <a:p>
            <a:pPr marL="342900" indent="-342900" algn="l">
              <a:buFont typeface="Wingdings" panose="05000000000000000000" pitchFamily="2" charset="2"/>
              <a:buChar char="Ø"/>
            </a:pPr>
            <a:r>
              <a:rPr lang="ru-RU" sz="2400" dirty="0" err="1" smtClean="0"/>
              <a:t>Қайта</a:t>
            </a:r>
            <a:r>
              <a:rPr lang="ru-RU" sz="2400" dirty="0" smtClean="0"/>
              <a:t> </a:t>
            </a:r>
            <a:r>
              <a:rPr lang="ru-RU" sz="2400" dirty="0" err="1"/>
              <a:t>топтау</a:t>
            </a:r>
            <a:r>
              <a:rPr lang="ru-RU" sz="2400" dirty="0"/>
              <a:t> </a:t>
            </a:r>
            <a:r>
              <a:rPr lang="ru-RU" sz="2400" dirty="0" err="1"/>
              <a:t>дегеніміз</a:t>
            </a:r>
            <a:r>
              <a:rPr lang="ru-RU" sz="2400" dirty="0"/>
              <a:t> </a:t>
            </a:r>
            <a:r>
              <a:rPr lang="ru-RU" sz="2400" dirty="0" err="1"/>
              <a:t>алғашқы</a:t>
            </a:r>
            <a:r>
              <a:rPr lang="ru-RU" sz="2400" dirty="0"/>
              <a:t> </a:t>
            </a:r>
            <a:r>
              <a:rPr lang="ru-RU" sz="2400" dirty="0" err="1" smtClean="0"/>
              <a:t>топтастырылған</a:t>
            </a:r>
            <a:r>
              <a:rPr lang="ru-RU" sz="2400" dirty="0" smtClean="0"/>
              <a:t> </a:t>
            </a:r>
            <a:r>
              <a:rPr lang="ru-RU" sz="2400" dirty="0" err="1" smtClean="0"/>
              <a:t>топтық</a:t>
            </a:r>
            <a:r>
              <a:rPr lang="ru-RU" sz="2400" dirty="0" smtClean="0"/>
              <a:t> </a:t>
            </a:r>
            <a:r>
              <a:rPr lang="ru-RU" sz="2400" dirty="0" err="1"/>
              <a:t>көрсеткіштерді</a:t>
            </a:r>
            <a:r>
              <a:rPr lang="ru-RU" sz="2400" dirty="0"/>
              <a:t> </a:t>
            </a:r>
            <a:r>
              <a:rPr lang="ru-RU" sz="2400" dirty="0" err="1"/>
              <a:t>жаңа</a:t>
            </a:r>
            <a:r>
              <a:rPr lang="ru-RU" sz="2400" dirty="0"/>
              <a:t> </a:t>
            </a:r>
            <a:r>
              <a:rPr lang="ru-RU" sz="2400" dirty="0" err="1"/>
              <a:t>топтарға</a:t>
            </a:r>
            <a:r>
              <a:rPr lang="ru-RU" sz="2400" dirty="0"/>
              <a:t> </a:t>
            </a:r>
            <a:r>
              <a:rPr lang="ru-RU" sz="2400" dirty="0" err="1"/>
              <a:t>өзгерту</a:t>
            </a:r>
            <a:r>
              <a:rPr lang="ru-RU" sz="2400" dirty="0"/>
              <a:t> </a:t>
            </a:r>
            <a:r>
              <a:rPr lang="ru-RU" sz="2400" dirty="0" err="1" smtClean="0"/>
              <a:t>әдісі.Алғашқы</a:t>
            </a:r>
            <a:r>
              <a:rPr lang="ru-RU" sz="2400" dirty="0" smtClean="0"/>
              <a:t> </a:t>
            </a:r>
            <a:r>
              <a:rPr lang="ru-RU" sz="2400" dirty="0" err="1"/>
              <a:t>топтастырылған</a:t>
            </a:r>
            <a:r>
              <a:rPr lang="ru-RU" sz="2400" dirty="0"/>
              <a:t> </a:t>
            </a:r>
            <a:r>
              <a:rPr lang="ru-RU" sz="2400" dirty="0" err="1"/>
              <a:t>топтық</a:t>
            </a:r>
            <a:r>
              <a:rPr lang="ru-RU" sz="2400" dirty="0"/>
              <a:t> </a:t>
            </a:r>
            <a:r>
              <a:rPr lang="ru-RU" sz="2400" dirty="0" err="1" smtClean="0"/>
              <a:t>көрсеткіштер</a:t>
            </a:r>
            <a:r>
              <a:rPr lang="ru-RU" sz="2400" dirty="0" smtClean="0"/>
              <a:t> </a:t>
            </a:r>
            <a:r>
              <a:rPr lang="ru-RU" sz="2400" dirty="0" err="1" smtClean="0"/>
              <a:t>әлеуметтік</a:t>
            </a:r>
            <a:r>
              <a:rPr lang="ru-RU" sz="2400" dirty="0" smtClean="0"/>
              <a:t> </a:t>
            </a:r>
            <a:r>
              <a:rPr lang="ru-RU" sz="2400" dirty="0" err="1"/>
              <a:t>жоқ</a:t>
            </a:r>
            <a:r>
              <a:rPr lang="ru-RU" sz="2400" dirty="0"/>
              <a:t> </a:t>
            </a:r>
            <a:r>
              <a:rPr lang="ru-RU" sz="2400" dirty="0" err="1"/>
              <a:t>құбылыстар</a:t>
            </a:r>
            <a:r>
              <a:rPr lang="ru-RU" sz="2400" dirty="0"/>
              <a:t> мен </a:t>
            </a:r>
            <a:r>
              <a:rPr lang="ru-RU" sz="2400" dirty="0" err="1"/>
              <a:t>процестерге</a:t>
            </a:r>
            <a:r>
              <a:rPr lang="ru-RU" sz="2400" dirty="0"/>
              <a:t> </a:t>
            </a:r>
            <a:r>
              <a:rPr lang="ru-RU" sz="2400" dirty="0" err="1" smtClean="0"/>
              <a:t>талдау</a:t>
            </a:r>
            <a:r>
              <a:rPr lang="ru-RU" sz="2400" dirty="0" smtClean="0"/>
              <a:t> </a:t>
            </a:r>
            <a:r>
              <a:rPr lang="ru-RU" sz="2400" dirty="0" err="1" smtClean="0"/>
              <a:t>жасағанда</a:t>
            </a:r>
            <a:r>
              <a:rPr lang="ru-RU" sz="2400" dirty="0" smtClean="0"/>
              <a:t> </a:t>
            </a:r>
            <a:r>
              <a:rPr lang="ru-RU" sz="2400" dirty="0" err="1"/>
              <a:t>сұрақтарға</a:t>
            </a:r>
            <a:r>
              <a:rPr lang="ru-RU" sz="2400" dirty="0"/>
              <a:t> </a:t>
            </a:r>
            <a:r>
              <a:rPr lang="ru-RU" sz="2400" dirty="0" err="1"/>
              <a:t>толық</a:t>
            </a:r>
            <a:r>
              <a:rPr lang="ru-RU" sz="2400" dirty="0"/>
              <a:t> </a:t>
            </a:r>
            <a:r>
              <a:rPr lang="ru-RU" sz="2400" dirty="0" err="1"/>
              <a:t>жауап</a:t>
            </a:r>
            <a:r>
              <a:rPr lang="ru-RU" sz="2400" dirty="0"/>
              <a:t> </a:t>
            </a:r>
            <a:r>
              <a:rPr lang="ru-RU" sz="2400" dirty="0" err="1"/>
              <a:t>бермейтін</a:t>
            </a:r>
            <a:r>
              <a:rPr lang="ru-RU" sz="2400" dirty="0"/>
              <a:t> </a:t>
            </a:r>
            <a:r>
              <a:rPr lang="ru-RU" sz="2400" dirty="0" err="1" smtClean="0"/>
              <a:t>болса</a:t>
            </a:r>
            <a:r>
              <a:rPr lang="ru-RU" sz="2400" dirty="0" smtClean="0"/>
              <a:t>, </a:t>
            </a:r>
            <a:r>
              <a:rPr lang="ru-RU" sz="2400" dirty="0" err="1" smtClean="0"/>
              <a:t>онда</a:t>
            </a:r>
            <a:r>
              <a:rPr lang="ru-RU" sz="2400" dirty="0" smtClean="0"/>
              <a:t> </a:t>
            </a:r>
            <a:r>
              <a:rPr lang="ru-RU" sz="2400" dirty="0" err="1"/>
              <a:t>қайта</a:t>
            </a:r>
            <a:r>
              <a:rPr lang="ru-RU" sz="2400" dirty="0"/>
              <a:t> </a:t>
            </a:r>
            <a:r>
              <a:rPr lang="ru-RU" sz="2400" dirty="0" err="1"/>
              <a:t>топтау</a:t>
            </a:r>
            <a:r>
              <a:rPr lang="ru-RU" sz="2400" dirty="0"/>
              <a:t> </a:t>
            </a:r>
            <a:r>
              <a:rPr lang="ru-RU" sz="2400" dirty="0" err="1"/>
              <a:t>әдісі</a:t>
            </a:r>
            <a:r>
              <a:rPr lang="ru-RU" sz="2400" dirty="0"/>
              <a:t> </a:t>
            </a:r>
            <a:r>
              <a:rPr lang="ru-RU" sz="2400" dirty="0" err="1"/>
              <a:t>қолданылады</a:t>
            </a:r>
            <a:r>
              <a:rPr lang="ru-RU" sz="2400" dirty="0"/>
              <a:t>. </a:t>
            </a:r>
            <a:r>
              <a:rPr lang="ru-RU" sz="2400" dirty="0" err="1"/>
              <a:t>Ол</a:t>
            </a:r>
            <a:r>
              <a:rPr lang="ru-RU" sz="2400" dirty="0"/>
              <a:t> </a:t>
            </a:r>
            <a:r>
              <a:rPr lang="ru-RU" sz="2400" dirty="0" err="1"/>
              <a:t>екі</a:t>
            </a:r>
            <a:r>
              <a:rPr lang="ru-RU" sz="2400" dirty="0"/>
              <a:t> </a:t>
            </a:r>
            <a:r>
              <a:rPr lang="ru-RU" sz="2400" dirty="0" err="1" smtClean="0"/>
              <a:t>әдіспен</a:t>
            </a:r>
            <a:r>
              <a:rPr lang="ru-RU" sz="2400" dirty="0" smtClean="0"/>
              <a:t> </a:t>
            </a:r>
            <a:r>
              <a:rPr lang="ru-RU" sz="2400" dirty="0" err="1" smtClean="0"/>
              <a:t>жүргізіледі</a:t>
            </a:r>
            <a:r>
              <a:rPr lang="ru-RU" sz="2400" dirty="0"/>
              <a:t>:</a:t>
            </a:r>
            <a:br>
              <a:rPr lang="ru-RU" sz="2400" dirty="0"/>
            </a:br>
            <a:r>
              <a:rPr lang="ru-RU" sz="2400" dirty="0"/>
              <a:t>1. </a:t>
            </a:r>
            <a:r>
              <a:rPr lang="ru-RU" sz="2400" dirty="0" err="1"/>
              <a:t>Бастапқы</a:t>
            </a:r>
            <a:r>
              <a:rPr lang="ru-RU" sz="2400" dirty="0"/>
              <a:t> </a:t>
            </a:r>
            <a:r>
              <a:rPr lang="ru-RU" sz="2400" dirty="0" err="1"/>
              <a:t>топтастырылған</a:t>
            </a:r>
            <a:r>
              <a:rPr lang="ru-RU" sz="2400" dirty="0"/>
              <a:t> </a:t>
            </a:r>
            <a:r>
              <a:rPr lang="ru-RU" sz="2400" dirty="0" err="1"/>
              <a:t>ұсақ</a:t>
            </a:r>
            <a:r>
              <a:rPr lang="ru-RU" sz="2400" dirty="0"/>
              <a:t> </a:t>
            </a:r>
            <a:r>
              <a:rPr lang="ru-RU" sz="2400" dirty="0" err="1" smtClean="0"/>
              <a:t>топтардың</a:t>
            </a:r>
            <a:r>
              <a:rPr lang="ru-RU" sz="2400" dirty="0" smtClean="0"/>
              <a:t>  </a:t>
            </a:r>
            <a:r>
              <a:rPr lang="ru-RU" sz="2400" dirty="0" err="1" smtClean="0"/>
              <a:t>деңгей</a:t>
            </a:r>
            <a:r>
              <a:rPr lang="ru-RU" sz="2400" dirty="0" smtClean="0"/>
              <a:t> </a:t>
            </a:r>
            <a:r>
              <a:rPr lang="ru-RU" sz="2400" dirty="0" err="1"/>
              <a:t>аралығын</a:t>
            </a:r>
            <a:r>
              <a:rPr lang="ru-RU" sz="2400" dirty="0"/>
              <a:t> </a:t>
            </a:r>
            <a:r>
              <a:rPr lang="ru-RU" sz="2400" dirty="0" err="1"/>
              <a:t>қосып</a:t>
            </a:r>
            <a:r>
              <a:rPr lang="ru-RU" sz="2400" dirty="0"/>
              <a:t>, </a:t>
            </a:r>
            <a:r>
              <a:rPr lang="ru-RU" sz="2400" dirty="0" err="1"/>
              <a:t>оларды</a:t>
            </a:r>
            <a:r>
              <a:rPr lang="ru-RU" sz="2400" dirty="0"/>
              <a:t> </a:t>
            </a:r>
            <a:r>
              <a:rPr lang="ru-RU" sz="2400" dirty="0" err="1"/>
              <a:t>көбейту</a:t>
            </a:r>
            <a:r>
              <a:rPr lang="ru-RU" sz="2400" dirty="0"/>
              <a:t> </a:t>
            </a:r>
            <a:r>
              <a:rPr lang="ru-RU" sz="2400" dirty="0" err="1"/>
              <a:t>арқылы</a:t>
            </a:r>
            <a:r>
              <a:rPr lang="ru-RU" sz="2400" dirty="0"/>
              <a:t> </a:t>
            </a:r>
            <a:r>
              <a:rPr lang="ru-RU" sz="2400" dirty="0" err="1" smtClean="0"/>
              <a:t>ірі</a:t>
            </a:r>
            <a:r>
              <a:rPr lang="ru-RU" sz="2400" dirty="0" smtClean="0"/>
              <a:t> </a:t>
            </a:r>
            <a:r>
              <a:rPr lang="ru-RU" sz="2400" dirty="0" err="1" smtClean="0"/>
              <a:t>топтарға</a:t>
            </a:r>
            <a:r>
              <a:rPr lang="ru-RU" sz="2400" dirty="0" smtClean="0"/>
              <a:t> </a:t>
            </a:r>
            <a:r>
              <a:rPr lang="ru-RU" sz="2400" dirty="0" err="1"/>
              <a:t>айналдыру</a:t>
            </a:r>
            <a:r>
              <a:rPr lang="ru-RU" sz="2400" dirty="0"/>
              <a:t>.</a:t>
            </a:r>
            <a:br>
              <a:rPr lang="ru-RU" sz="2400" dirty="0"/>
            </a:br>
            <a:r>
              <a:rPr lang="ru-RU" sz="2400" dirty="0"/>
              <a:t>2. </a:t>
            </a:r>
            <a:r>
              <a:rPr lang="ru-RU" sz="2400" dirty="0" err="1"/>
              <a:t>Әр</a:t>
            </a:r>
            <a:r>
              <a:rPr lang="ru-RU" sz="2400" dirty="0"/>
              <a:t> </a:t>
            </a:r>
            <a:r>
              <a:rPr lang="ru-RU" sz="2400" dirty="0" err="1"/>
              <a:t>жерде</a:t>
            </a:r>
            <a:r>
              <a:rPr lang="ru-RU" sz="2400" dirty="0"/>
              <a:t> </a:t>
            </a:r>
            <a:r>
              <a:rPr lang="ru-RU" sz="2400" dirty="0" err="1"/>
              <a:t>жиналып</a:t>
            </a:r>
            <a:r>
              <a:rPr lang="ru-RU" sz="2400" dirty="0"/>
              <a:t>, </a:t>
            </a:r>
            <a:r>
              <a:rPr lang="ru-RU" sz="2400" dirty="0" err="1"/>
              <a:t>әр</a:t>
            </a:r>
            <a:r>
              <a:rPr lang="ru-RU" sz="2400" dirty="0"/>
              <a:t> </a:t>
            </a:r>
            <a:r>
              <a:rPr lang="ru-RU" sz="2400" dirty="0" err="1"/>
              <a:t>түрлі</a:t>
            </a:r>
            <a:r>
              <a:rPr lang="ru-RU" sz="2400" dirty="0"/>
              <a:t> </a:t>
            </a:r>
            <a:r>
              <a:rPr lang="ru-RU" sz="2400" dirty="0" err="1" smtClean="0"/>
              <a:t>өңделген</a:t>
            </a:r>
            <a:r>
              <a:rPr lang="ru-RU" sz="2400" dirty="0" smtClean="0"/>
              <a:t> </a:t>
            </a:r>
            <a:r>
              <a:rPr lang="ru-RU" sz="2400" dirty="0" err="1" smtClean="0"/>
              <a:t>топтық</a:t>
            </a:r>
            <a:r>
              <a:rPr lang="ru-RU" sz="2400" dirty="0" smtClean="0"/>
              <a:t> </a:t>
            </a:r>
            <a:r>
              <a:rPr lang="ru-RU" sz="2400" dirty="0" err="1"/>
              <a:t>көрсеткіштерді</a:t>
            </a:r>
            <a:r>
              <a:rPr lang="ru-RU" sz="2400" dirty="0"/>
              <a:t> </a:t>
            </a:r>
            <a:r>
              <a:rPr lang="ru-RU" sz="2400" dirty="0" err="1"/>
              <a:t>бір-бірімен</a:t>
            </a:r>
            <a:r>
              <a:rPr lang="ru-RU" sz="2400" dirty="0"/>
              <a:t> </a:t>
            </a:r>
            <a:r>
              <a:rPr lang="ru-RU" sz="2400" dirty="0" err="1"/>
              <a:t>салыстыру</a:t>
            </a:r>
            <a:r>
              <a:rPr lang="ru-RU" sz="2400" dirty="0"/>
              <a:t> </a:t>
            </a:r>
            <a:r>
              <a:rPr lang="ru-RU" sz="2400" dirty="0" err="1"/>
              <a:t>үшін</a:t>
            </a:r>
            <a:r>
              <a:rPr lang="ru-RU" sz="2400" dirty="0"/>
              <a:t> </a:t>
            </a:r>
            <a:r>
              <a:rPr lang="ru-RU" sz="2400" dirty="0" err="1" smtClean="0"/>
              <a:t>бір</a:t>
            </a:r>
            <a:r>
              <a:rPr lang="ru-RU" sz="2400" dirty="0" smtClean="0"/>
              <a:t> </a:t>
            </a:r>
            <a:r>
              <a:rPr lang="ru-RU" sz="2400" dirty="0" err="1" smtClean="0"/>
              <a:t>жүйеге</a:t>
            </a:r>
            <a:r>
              <a:rPr lang="ru-RU" sz="2400" dirty="0" smtClean="0"/>
              <a:t> </a:t>
            </a:r>
            <a:r>
              <a:rPr lang="ru-RU" sz="2400" dirty="0" err="1"/>
              <a:t>келтіру</a:t>
            </a:r>
            <a:r>
              <a:rPr lang="ru-RU" sz="2400" dirty="0"/>
              <a:t> </a:t>
            </a:r>
            <a:r>
              <a:rPr lang="ru-RU" sz="2400" dirty="0" err="1"/>
              <a:t>қажет</a:t>
            </a:r>
            <a:r>
              <a:rPr lang="ru-RU" sz="2400" dirty="0"/>
              <a:t> </a:t>
            </a:r>
            <a:r>
              <a:rPr lang="ru-RU" sz="2400" dirty="0" err="1"/>
              <a:t>болғанда</a:t>
            </a:r>
            <a:r>
              <a:rPr lang="ru-RU" sz="2400" dirty="0"/>
              <a:t> </a:t>
            </a:r>
            <a:r>
              <a:rPr lang="ru-RU" sz="2400" dirty="0" err="1"/>
              <a:t>проценттік</a:t>
            </a:r>
            <a:r>
              <a:rPr lang="ru-RU" sz="2400" dirty="0"/>
              <a:t> </a:t>
            </a:r>
            <a:r>
              <a:rPr lang="ru-RU" sz="2400" dirty="0" err="1" smtClean="0"/>
              <a:t>үлесі</a:t>
            </a:r>
            <a:r>
              <a:rPr lang="ru-RU" sz="2400" dirty="0" smtClean="0"/>
              <a:t> </a:t>
            </a:r>
            <a:r>
              <a:rPr lang="ru-RU" sz="2400" dirty="0" err="1" smtClean="0"/>
              <a:t>бойынша</a:t>
            </a:r>
            <a:r>
              <a:rPr lang="ru-RU" sz="2400" dirty="0" smtClean="0"/>
              <a:t> </a:t>
            </a:r>
            <a:r>
              <a:rPr lang="ru-RU" sz="2400" dirty="0" err="1"/>
              <a:t>қайта</a:t>
            </a:r>
            <a:r>
              <a:rPr lang="ru-RU" sz="2400" dirty="0"/>
              <a:t> </a:t>
            </a:r>
            <a:r>
              <a:rPr lang="ru-RU" sz="2400" dirty="0" err="1" smtClean="0"/>
              <a:t>топтастыру</a:t>
            </a:r>
            <a:r>
              <a:rPr lang="ru-RU" sz="2400" dirty="0" smtClean="0"/>
              <a:t>. </a:t>
            </a:r>
            <a:r>
              <a:rPr lang="ru-RU" sz="2400" dirty="0" err="1" smtClean="0"/>
              <a:t>Бұл</a:t>
            </a:r>
            <a:r>
              <a:rPr lang="ru-RU" sz="2400" dirty="0" smtClean="0"/>
              <a:t> </a:t>
            </a:r>
            <a:r>
              <a:rPr lang="ru-RU" sz="2400" dirty="0" err="1"/>
              <a:t>әдістерді</a:t>
            </a:r>
            <a:r>
              <a:rPr lang="ru-RU" sz="2400" dirty="0"/>
              <a:t> </a:t>
            </a:r>
            <a:r>
              <a:rPr lang="ru-RU" sz="2400" dirty="0" err="1"/>
              <a:t>қолдану</a:t>
            </a:r>
            <a:r>
              <a:rPr lang="ru-RU" sz="2400" dirty="0"/>
              <a:t> </a:t>
            </a:r>
            <a:r>
              <a:rPr lang="ru-RU" sz="2400" dirty="0" err="1"/>
              <a:t>кезінде</a:t>
            </a:r>
            <a:r>
              <a:rPr lang="ru-RU" sz="2400" dirty="0"/>
              <a:t> </a:t>
            </a:r>
            <a:r>
              <a:rPr lang="ru-RU" sz="2400" dirty="0" err="1"/>
              <a:t>жалпы</a:t>
            </a:r>
            <a:r>
              <a:rPr lang="ru-RU" sz="2400" dirty="0"/>
              <a:t> </a:t>
            </a:r>
            <a:r>
              <a:rPr lang="ru-RU" sz="2400" dirty="0" err="1" smtClean="0"/>
              <a:t>жиынтық</a:t>
            </a:r>
            <a:r>
              <a:rPr lang="ru-RU" sz="2400" dirty="0" smtClean="0"/>
              <a:t> </a:t>
            </a:r>
            <a:r>
              <a:rPr lang="ru-RU" sz="2400" dirty="0" err="1" smtClean="0"/>
              <a:t>мөлшері</a:t>
            </a:r>
            <a:r>
              <a:rPr lang="ru-RU" sz="2400" dirty="0" smtClean="0"/>
              <a:t> </a:t>
            </a:r>
            <a:r>
              <a:rPr lang="ru-RU" sz="2400" dirty="0" err="1"/>
              <a:t>өзгермейді</a:t>
            </a:r>
            <a:r>
              <a:rPr lang="ru-RU" sz="2400" dirty="0"/>
              <a:t>, ал </a:t>
            </a:r>
            <a:r>
              <a:rPr lang="ru-RU" sz="2400" dirty="0" err="1"/>
              <a:t>ішкі</a:t>
            </a:r>
            <a:r>
              <a:rPr lang="ru-RU" sz="2400" dirty="0"/>
              <a:t> </a:t>
            </a:r>
            <a:r>
              <a:rPr lang="ru-RU" sz="2400" dirty="0" err="1"/>
              <a:t>сандық</a:t>
            </a:r>
            <a:r>
              <a:rPr lang="ru-RU" sz="2400" dirty="0"/>
              <a:t> </a:t>
            </a:r>
            <a:r>
              <a:rPr lang="ru-RU" sz="2400" dirty="0" err="1"/>
              <a:t>құрылым</a:t>
            </a:r>
            <a:r>
              <a:rPr lang="ru-RU" sz="2400" dirty="0"/>
              <a:t> </a:t>
            </a:r>
            <a:r>
              <a:rPr lang="ru-RU" sz="2400" dirty="0" err="1"/>
              <a:t>қандай</a:t>
            </a:r>
            <a:r>
              <a:rPr lang="ru-RU" sz="2400" dirty="0"/>
              <a:t/>
            </a:r>
            <a:br>
              <a:rPr lang="ru-RU" sz="2400" dirty="0"/>
            </a:br>
            <a:r>
              <a:rPr lang="ru-RU" sz="2400" dirty="0" err="1"/>
              <a:t>шамамен</a:t>
            </a:r>
            <a:r>
              <a:rPr lang="ru-RU" sz="2400" dirty="0"/>
              <a:t> </a:t>
            </a:r>
            <a:r>
              <a:rPr lang="ru-RU" sz="2400" dirty="0" err="1"/>
              <a:t>берілсе</a:t>
            </a:r>
            <a:r>
              <a:rPr lang="ru-RU" sz="2400" dirty="0"/>
              <a:t> де </a:t>
            </a:r>
            <a:r>
              <a:rPr lang="ru-RU" sz="2400" dirty="0" err="1"/>
              <a:t>түрлі</a:t>
            </a:r>
            <a:r>
              <a:rPr lang="ru-RU" sz="2400" dirty="0"/>
              <a:t> </a:t>
            </a:r>
            <a:r>
              <a:rPr lang="ru-RU" sz="2400" dirty="0" err="1"/>
              <a:t>топтық</a:t>
            </a:r>
            <a:r>
              <a:rPr lang="ru-RU" sz="2400" dirty="0"/>
              <a:t> </a:t>
            </a:r>
            <a:r>
              <a:rPr lang="ru-RU" sz="2400" dirty="0" err="1"/>
              <a:t>өзгерістер</a:t>
            </a:r>
            <a:r>
              <a:rPr lang="ru-RU" sz="2400" dirty="0"/>
              <a:t> </a:t>
            </a:r>
            <a:r>
              <a:rPr lang="ru-RU" sz="2400" dirty="0" err="1"/>
              <a:t>кездеседі</a:t>
            </a:r>
            <a:r>
              <a:rPr lang="ru-RU" sz="2400" dirty="0"/>
              <a:t>.</a:t>
            </a:r>
          </a:p>
        </p:txBody>
      </p:sp>
    </p:spTree>
    <p:extLst>
      <p:ext uri="{BB962C8B-B14F-4D97-AF65-F5344CB8AC3E}">
        <p14:creationId xmlns:p14="http://schemas.microsoft.com/office/powerpoint/2010/main" val="11278439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343679" y="190499"/>
            <a:ext cx="8930747" cy="1104901"/>
          </a:xfrm>
        </p:spPr>
        <p:txBody>
          <a:bodyPr>
            <a:normAutofit/>
          </a:bodyPr>
          <a:lstStyle/>
          <a:p>
            <a:pPr algn="ctr"/>
            <a:r>
              <a:rPr lang="kk-KZ" sz="4400" b="1" dirty="0" smtClean="0">
                <a:solidFill>
                  <a:srgbClr val="C00000"/>
                </a:solidFill>
                <a:effectLst>
                  <a:outerShdw blurRad="38100" dist="38100" dir="2700000" algn="tl">
                    <a:srgbClr val="000000">
                      <a:alpha val="43137"/>
                    </a:srgbClr>
                  </a:outerShdw>
                </a:effectLst>
              </a:rPr>
              <a:t>Статистикалық кесте</a:t>
            </a:r>
            <a:endParaRPr lang="ru-RU" sz="4400" b="1" dirty="0">
              <a:solidFill>
                <a:srgbClr val="C00000"/>
              </a:solidFill>
              <a:effectLst>
                <a:outerShdw blurRad="38100" dist="38100" dir="2700000" algn="tl">
                  <a:srgbClr val="000000">
                    <a:alpha val="43137"/>
                  </a:srgbClr>
                </a:outerShdw>
              </a:effectLst>
            </a:endParaRPr>
          </a:p>
        </p:txBody>
      </p:sp>
      <p:sp>
        <p:nvSpPr>
          <p:cNvPr id="3" name="Текст 2"/>
          <p:cNvSpPr>
            <a:spLocks noGrp="1"/>
          </p:cNvSpPr>
          <p:nvPr>
            <p:ph type="body" idx="1"/>
          </p:nvPr>
        </p:nvSpPr>
        <p:spPr>
          <a:xfrm>
            <a:off x="2343679" y="1538880"/>
            <a:ext cx="9645121" cy="4925420"/>
          </a:xfrm>
        </p:spPr>
        <p:txBody>
          <a:bodyPr>
            <a:normAutofit/>
          </a:bodyPr>
          <a:lstStyle/>
          <a:p>
            <a:pPr marL="342900" indent="-342900" algn="l">
              <a:buFont typeface="Wingdings" panose="05000000000000000000" pitchFamily="2" charset="2"/>
              <a:buChar char="q"/>
            </a:pPr>
            <a:r>
              <a:rPr lang="ru-RU" dirty="0" err="1"/>
              <a:t>Статистикалық</a:t>
            </a:r>
            <a:r>
              <a:rPr lang="ru-RU" dirty="0"/>
              <a:t> </a:t>
            </a:r>
            <a:r>
              <a:rPr lang="ru-RU" dirty="0" err="1"/>
              <a:t>кесте</a:t>
            </a:r>
            <a:r>
              <a:rPr lang="ru-RU" dirty="0"/>
              <a:t> </a:t>
            </a:r>
            <a:r>
              <a:rPr lang="ru-RU" dirty="0" err="1" smtClean="0"/>
              <a:t>дегеніміз-сандық</a:t>
            </a:r>
            <a:r>
              <a:rPr lang="ru-RU" dirty="0" smtClean="0"/>
              <a:t> </a:t>
            </a:r>
            <a:r>
              <a:rPr lang="ru-RU" dirty="0" err="1" smtClean="0"/>
              <a:t>мәліметтерді</a:t>
            </a:r>
            <a:r>
              <a:rPr lang="ru-RU" dirty="0" smtClean="0"/>
              <a:t> </a:t>
            </a:r>
            <a:r>
              <a:rPr lang="ru-RU" dirty="0" err="1"/>
              <a:t>ұтымды</a:t>
            </a:r>
            <a:r>
              <a:rPr lang="ru-RU" dirty="0"/>
              <a:t> </a:t>
            </a:r>
            <a:r>
              <a:rPr lang="ru-RU" dirty="0" err="1"/>
              <a:t>түрде</a:t>
            </a:r>
            <a:r>
              <a:rPr lang="ru-RU" dirty="0"/>
              <a:t> </a:t>
            </a:r>
            <a:r>
              <a:rPr lang="ru-RU" dirty="0" err="1" smtClean="0"/>
              <a:t>қолдану</a:t>
            </a:r>
            <a:r>
              <a:rPr lang="ru-RU" dirty="0" smtClean="0"/>
              <a:t>. </a:t>
            </a:r>
            <a:r>
              <a:rPr lang="ru-RU" dirty="0" err="1" smtClean="0"/>
              <a:t>Статистикалық</a:t>
            </a:r>
            <a:r>
              <a:rPr lang="ru-RU" dirty="0" smtClean="0"/>
              <a:t> </a:t>
            </a:r>
            <a:r>
              <a:rPr lang="ru-RU" dirty="0" err="1"/>
              <a:t>кесте-көлденең</a:t>
            </a:r>
            <a:r>
              <a:rPr lang="ru-RU" dirty="0"/>
              <a:t> </a:t>
            </a:r>
            <a:r>
              <a:rPr lang="ru-RU" dirty="0" err="1"/>
              <a:t>және</a:t>
            </a:r>
            <a:r>
              <a:rPr lang="ru-RU" dirty="0"/>
              <a:t> </a:t>
            </a:r>
            <a:r>
              <a:rPr lang="ru-RU" dirty="0" err="1" smtClean="0"/>
              <a:t>тігінен</a:t>
            </a:r>
            <a:r>
              <a:rPr lang="ru-RU" dirty="0" smtClean="0"/>
              <a:t> </a:t>
            </a:r>
            <a:r>
              <a:rPr lang="ru-RU" dirty="0" err="1" smtClean="0"/>
              <a:t>сызылған</a:t>
            </a:r>
            <a:r>
              <a:rPr lang="ru-RU" dirty="0" smtClean="0"/>
              <a:t> </a:t>
            </a:r>
            <a:r>
              <a:rPr lang="ru-RU" dirty="0" err="1"/>
              <a:t>сызықтың</a:t>
            </a:r>
            <a:r>
              <a:rPr lang="ru-RU" dirty="0"/>
              <a:t> </a:t>
            </a:r>
            <a:r>
              <a:rPr lang="ru-RU" dirty="0" err="1"/>
              <a:t>бір-бірімен</a:t>
            </a:r>
            <a:r>
              <a:rPr lang="ru-RU" dirty="0"/>
              <a:t> </a:t>
            </a:r>
            <a:r>
              <a:rPr lang="ru-RU" dirty="0" err="1" smtClean="0"/>
              <a:t>сәйкесті</a:t>
            </a:r>
            <a:r>
              <a:rPr lang="ru-RU" dirty="0" smtClean="0"/>
              <a:t> </a:t>
            </a:r>
            <a:r>
              <a:rPr lang="ru-RU" dirty="0" err="1" smtClean="0"/>
              <a:t>қиылысуы</a:t>
            </a:r>
            <a:r>
              <a:rPr lang="ru-RU" dirty="0"/>
              <a:t>. </a:t>
            </a:r>
            <a:r>
              <a:rPr lang="ru-RU" dirty="0" err="1"/>
              <a:t>Көлденең</a:t>
            </a:r>
            <a:r>
              <a:rPr lang="ru-RU" dirty="0"/>
              <a:t> </a:t>
            </a:r>
            <a:r>
              <a:rPr lang="ru-RU" dirty="0" err="1"/>
              <a:t>сызық</a:t>
            </a:r>
            <a:r>
              <a:rPr lang="ru-RU" dirty="0"/>
              <a:t> </a:t>
            </a:r>
            <a:r>
              <a:rPr lang="ru-RU" dirty="0" err="1"/>
              <a:t>жол</a:t>
            </a:r>
            <a:r>
              <a:rPr lang="ru-RU" dirty="0"/>
              <a:t>, ал </a:t>
            </a:r>
            <a:r>
              <a:rPr lang="ru-RU" dirty="0" err="1" smtClean="0"/>
              <a:t>тігінен</a:t>
            </a:r>
            <a:r>
              <a:rPr lang="ru-RU" dirty="0" smtClean="0"/>
              <a:t> </a:t>
            </a:r>
            <a:r>
              <a:rPr lang="ru-RU" dirty="0" err="1" smtClean="0"/>
              <a:t>сызылған</a:t>
            </a:r>
            <a:r>
              <a:rPr lang="ru-RU" dirty="0" smtClean="0"/>
              <a:t> </a:t>
            </a:r>
            <a:r>
              <a:rPr lang="ru-RU" dirty="0" err="1"/>
              <a:t>сызық</a:t>
            </a:r>
            <a:r>
              <a:rPr lang="ru-RU" dirty="0"/>
              <a:t> </a:t>
            </a:r>
            <a:r>
              <a:rPr lang="ru-RU" dirty="0" err="1"/>
              <a:t>баған</a:t>
            </a:r>
            <a:r>
              <a:rPr lang="ru-RU" dirty="0"/>
              <a:t> </a:t>
            </a:r>
            <a:r>
              <a:rPr lang="ru-RU" dirty="0" err="1"/>
              <a:t>деп</a:t>
            </a:r>
            <a:r>
              <a:rPr lang="ru-RU" dirty="0"/>
              <a:t> </a:t>
            </a:r>
            <a:r>
              <a:rPr lang="ru-RU" dirty="0" err="1" smtClean="0"/>
              <a:t>аталады</a:t>
            </a:r>
            <a:r>
              <a:rPr lang="ru-RU" dirty="0" smtClean="0"/>
              <a:t>.</a:t>
            </a:r>
          </a:p>
          <a:p>
            <a:pPr marL="342900" indent="-342900" algn="l">
              <a:buFont typeface="Wingdings" panose="05000000000000000000" pitchFamily="2" charset="2"/>
              <a:buChar char="q"/>
            </a:pPr>
            <a:r>
              <a:rPr lang="ru-RU" dirty="0" err="1" smtClean="0"/>
              <a:t>Статистикалық</a:t>
            </a:r>
            <a:r>
              <a:rPr lang="ru-RU" dirty="0" smtClean="0"/>
              <a:t> </a:t>
            </a:r>
            <a:r>
              <a:rPr lang="ru-RU" dirty="0" err="1"/>
              <a:t>кестенің</a:t>
            </a:r>
            <a:r>
              <a:rPr lang="ru-RU" dirty="0"/>
              <a:t> </a:t>
            </a:r>
            <a:r>
              <a:rPr lang="ru-RU" dirty="0" err="1"/>
              <a:t>екі</a:t>
            </a:r>
            <a:r>
              <a:rPr lang="ru-RU" dirty="0"/>
              <a:t> </a:t>
            </a:r>
            <a:r>
              <a:rPr lang="ru-RU" dirty="0" err="1"/>
              <a:t>элементі</a:t>
            </a:r>
            <a:r>
              <a:rPr lang="ru-RU" dirty="0"/>
              <a:t> бар:</a:t>
            </a:r>
            <a:br>
              <a:rPr lang="ru-RU" dirty="0"/>
            </a:br>
            <a:r>
              <a:rPr lang="ru-RU" dirty="0" err="1"/>
              <a:t>бастауыш</a:t>
            </a:r>
            <a:r>
              <a:rPr lang="ru-RU" dirty="0"/>
              <a:t> </a:t>
            </a:r>
            <a:r>
              <a:rPr lang="ru-RU" dirty="0" err="1"/>
              <a:t>және</a:t>
            </a:r>
            <a:r>
              <a:rPr lang="ru-RU" dirty="0"/>
              <a:t> </a:t>
            </a:r>
            <a:r>
              <a:rPr lang="ru-RU" dirty="0" err="1" smtClean="0"/>
              <a:t>баяндауыш</a:t>
            </a:r>
            <a:r>
              <a:rPr lang="ru-RU" dirty="0" smtClean="0"/>
              <a:t>.</a:t>
            </a:r>
          </a:p>
          <a:p>
            <a:pPr marL="342900" indent="-342900" algn="l">
              <a:buFont typeface="Wingdings" panose="05000000000000000000" pitchFamily="2" charset="2"/>
              <a:buChar char="q"/>
            </a:pPr>
            <a:r>
              <a:rPr lang="ru-RU" dirty="0" err="1" smtClean="0"/>
              <a:t>Бастауыш</a:t>
            </a:r>
            <a:r>
              <a:rPr lang="ru-RU" dirty="0" smtClean="0"/>
              <a:t> </a:t>
            </a:r>
            <a:r>
              <a:rPr lang="ru-RU" dirty="0" err="1"/>
              <a:t>деп</a:t>
            </a:r>
            <a:r>
              <a:rPr lang="ru-RU" dirty="0"/>
              <a:t> </a:t>
            </a:r>
            <a:r>
              <a:rPr lang="ru-RU" dirty="0" err="1"/>
              <a:t>зерттелетін</a:t>
            </a:r>
            <a:r>
              <a:rPr lang="ru-RU" dirty="0"/>
              <a:t> </a:t>
            </a:r>
            <a:r>
              <a:rPr lang="ru-RU" dirty="0" err="1"/>
              <a:t>объектіні</a:t>
            </a:r>
            <a:r>
              <a:rPr lang="ru-RU" dirty="0"/>
              <a:t> </a:t>
            </a:r>
            <a:r>
              <a:rPr lang="ru-RU" dirty="0" err="1" smtClean="0"/>
              <a:t>сандағы</a:t>
            </a:r>
            <a:r>
              <a:rPr lang="ru-RU" dirty="0" smtClean="0"/>
              <a:t> </a:t>
            </a:r>
            <a:r>
              <a:rPr lang="ru-RU" dirty="0" err="1" smtClean="0"/>
              <a:t>суреттейтін</a:t>
            </a:r>
            <a:r>
              <a:rPr lang="ru-RU" dirty="0" smtClean="0"/>
              <a:t> </a:t>
            </a:r>
            <a:r>
              <a:rPr lang="ru-RU" dirty="0" err="1"/>
              <a:t>статистикалық</a:t>
            </a:r>
            <a:r>
              <a:rPr lang="ru-RU" dirty="0"/>
              <a:t> </a:t>
            </a:r>
            <a:r>
              <a:rPr lang="ru-RU" dirty="0" err="1"/>
              <a:t>жиынтық</a:t>
            </a:r>
            <a:r>
              <a:rPr lang="ru-RU" dirty="0"/>
              <a:t> </a:t>
            </a:r>
            <a:r>
              <a:rPr lang="ru-RU" dirty="0" err="1"/>
              <a:t>немесе</a:t>
            </a:r>
            <a:r>
              <a:rPr lang="ru-RU" dirty="0"/>
              <a:t> </a:t>
            </a:r>
            <a:r>
              <a:rPr lang="ru-RU" dirty="0" err="1" smtClean="0"/>
              <a:t>оның</a:t>
            </a:r>
            <a:r>
              <a:rPr lang="ru-RU" dirty="0" smtClean="0"/>
              <a:t> </a:t>
            </a:r>
            <a:r>
              <a:rPr lang="ru-RU" dirty="0" err="1" smtClean="0"/>
              <a:t>топтастырылған</a:t>
            </a:r>
            <a:r>
              <a:rPr lang="ru-RU" dirty="0" smtClean="0"/>
              <a:t> </a:t>
            </a:r>
            <a:r>
              <a:rPr lang="ru-RU" dirty="0" err="1"/>
              <a:t>бірліктері</a:t>
            </a:r>
            <a:r>
              <a:rPr lang="ru-RU" dirty="0"/>
              <a:t>. </a:t>
            </a:r>
            <a:r>
              <a:rPr lang="ru-RU" dirty="0" err="1"/>
              <a:t>Ол</a:t>
            </a:r>
            <a:r>
              <a:rPr lang="ru-RU" dirty="0"/>
              <a:t> </a:t>
            </a:r>
            <a:r>
              <a:rPr lang="ru-RU" dirty="0" err="1"/>
              <a:t>кестеде</a:t>
            </a:r>
            <a:r>
              <a:rPr lang="ru-RU" dirty="0"/>
              <a:t> </a:t>
            </a:r>
            <a:r>
              <a:rPr lang="ru-RU" dirty="0" err="1"/>
              <a:t>сол</a:t>
            </a:r>
            <a:r>
              <a:rPr lang="ru-RU" dirty="0"/>
              <a:t> </a:t>
            </a:r>
            <a:r>
              <a:rPr lang="ru-RU" dirty="0" err="1" smtClean="0"/>
              <a:t>жақта</a:t>
            </a:r>
            <a:r>
              <a:rPr lang="ru-RU" dirty="0" smtClean="0"/>
              <a:t> </a:t>
            </a:r>
            <a:r>
              <a:rPr lang="ru-RU" dirty="0" err="1" smtClean="0"/>
              <a:t>орналасқан</a:t>
            </a:r>
            <a:r>
              <a:rPr lang="ru-RU" dirty="0" smtClean="0"/>
              <a:t> </a:t>
            </a:r>
            <a:r>
              <a:rPr lang="ru-RU" dirty="0" err="1"/>
              <a:t>және</a:t>
            </a:r>
            <a:r>
              <a:rPr lang="ru-RU" dirty="0"/>
              <a:t> </a:t>
            </a:r>
            <a:r>
              <a:rPr lang="ru-RU" dirty="0" err="1"/>
              <a:t>жолдың</a:t>
            </a:r>
            <a:r>
              <a:rPr lang="ru-RU" dirty="0"/>
              <a:t> </a:t>
            </a:r>
            <a:r>
              <a:rPr lang="ru-RU" dirty="0" err="1"/>
              <a:t>мағынасы</a:t>
            </a:r>
            <a:r>
              <a:rPr lang="ru-RU" dirty="0"/>
              <a:t> </a:t>
            </a:r>
            <a:r>
              <a:rPr lang="ru-RU" dirty="0" err="1"/>
              <a:t>ретінде</a:t>
            </a:r>
            <a:r>
              <a:rPr lang="ru-RU" dirty="0"/>
              <a:t> </a:t>
            </a:r>
            <a:r>
              <a:rPr lang="ru-RU" dirty="0" err="1"/>
              <a:t>беріледі</a:t>
            </a:r>
            <a:r>
              <a:rPr lang="ru-RU" dirty="0" smtClean="0"/>
              <a:t>.</a:t>
            </a:r>
          </a:p>
          <a:p>
            <a:pPr marL="342900" indent="-342900" algn="l">
              <a:buFont typeface="Wingdings" panose="05000000000000000000" pitchFamily="2" charset="2"/>
              <a:buChar char="q"/>
            </a:pPr>
            <a:r>
              <a:rPr lang="ru-RU" dirty="0" err="1"/>
              <a:t>Баяндауыш</a:t>
            </a:r>
            <a:r>
              <a:rPr lang="ru-RU" dirty="0"/>
              <a:t> </a:t>
            </a:r>
            <a:r>
              <a:rPr lang="ru-RU" dirty="0" err="1"/>
              <a:t>дегеніміз</a:t>
            </a:r>
            <a:r>
              <a:rPr lang="ru-RU" dirty="0"/>
              <a:t> </a:t>
            </a:r>
            <a:r>
              <a:rPr lang="ru-RU" dirty="0" err="1"/>
              <a:t>зерттеліп</a:t>
            </a:r>
            <a:r>
              <a:rPr lang="ru-RU" dirty="0"/>
              <a:t> </a:t>
            </a:r>
            <a:r>
              <a:rPr lang="ru-RU" dirty="0" err="1"/>
              <a:t>отырған</a:t>
            </a:r>
            <a:r>
              <a:rPr lang="ru-RU" dirty="0"/>
              <a:t> </a:t>
            </a:r>
            <a:r>
              <a:rPr lang="ru-RU" dirty="0" err="1" smtClean="0"/>
              <a:t>объектінің</a:t>
            </a:r>
            <a:r>
              <a:rPr lang="ru-RU" dirty="0" smtClean="0"/>
              <a:t> </a:t>
            </a:r>
            <a:r>
              <a:rPr lang="ru-RU" dirty="0" err="1" smtClean="0"/>
              <a:t>сандық</a:t>
            </a:r>
            <a:r>
              <a:rPr lang="ru-RU" dirty="0" smtClean="0"/>
              <a:t> </a:t>
            </a:r>
            <a:r>
              <a:rPr lang="ru-RU" dirty="0" err="1" smtClean="0"/>
              <a:t>көрсеткіштерімен</a:t>
            </a:r>
            <a:r>
              <a:rPr lang="ru-RU" dirty="0"/>
              <a:t> </a:t>
            </a:r>
            <a:r>
              <a:rPr lang="ru-RU" dirty="0" err="1" smtClean="0"/>
              <a:t>сипатталуы</a:t>
            </a:r>
            <a:r>
              <a:rPr lang="ru-RU" dirty="0" smtClean="0"/>
              <a:t> </a:t>
            </a:r>
            <a:r>
              <a:rPr lang="ru-RU" dirty="0" err="1"/>
              <a:t>немесе</a:t>
            </a:r>
            <a:r>
              <a:rPr lang="ru-RU" dirty="0"/>
              <a:t> </a:t>
            </a:r>
            <a:r>
              <a:rPr lang="ru-RU" dirty="0" err="1" smtClean="0"/>
              <a:t>толық</a:t>
            </a:r>
            <a:r>
              <a:rPr lang="ru-RU" dirty="0" smtClean="0"/>
              <a:t> </a:t>
            </a:r>
            <a:r>
              <a:rPr lang="ru-RU" dirty="0" err="1" smtClean="0"/>
              <a:t>мазмұндауы</a:t>
            </a:r>
            <a:r>
              <a:rPr lang="ru-RU" dirty="0"/>
              <a:t>. </a:t>
            </a:r>
            <a:r>
              <a:rPr lang="ru-RU" dirty="0" err="1"/>
              <a:t>Ол</a:t>
            </a:r>
            <a:r>
              <a:rPr lang="ru-RU" dirty="0"/>
              <a:t> </a:t>
            </a:r>
            <a:r>
              <a:rPr lang="ru-RU" dirty="0" err="1"/>
              <a:t>кестеде</a:t>
            </a:r>
            <a:r>
              <a:rPr lang="ru-RU" dirty="0"/>
              <a:t> </a:t>
            </a:r>
            <a:r>
              <a:rPr lang="ru-RU" dirty="0" err="1"/>
              <a:t>оң</a:t>
            </a:r>
            <a:r>
              <a:rPr lang="ru-RU" dirty="0"/>
              <a:t> </a:t>
            </a:r>
            <a:r>
              <a:rPr lang="ru-RU" dirty="0" err="1"/>
              <a:t>жақта</a:t>
            </a:r>
            <a:r>
              <a:rPr lang="ru-RU" dirty="0"/>
              <a:t> </a:t>
            </a:r>
            <a:r>
              <a:rPr lang="ru-RU" dirty="0" err="1"/>
              <a:t>орналасады</a:t>
            </a:r>
            <a:r>
              <a:rPr lang="ru-RU" dirty="0"/>
              <a:t> </a:t>
            </a:r>
            <a:r>
              <a:rPr lang="ru-RU" dirty="0" err="1"/>
              <a:t>және</a:t>
            </a:r>
            <a:r>
              <a:rPr lang="ru-RU" dirty="0"/>
              <a:t/>
            </a:r>
            <a:br>
              <a:rPr lang="ru-RU" dirty="0"/>
            </a:br>
            <a:r>
              <a:rPr lang="ru-RU" dirty="0" err="1"/>
              <a:t>бағананың</a:t>
            </a:r>
            <a:r>
              <a:rPr lang="ru-RU" dirty="0"/>
              <a:t> арты </a:t>
            </a:r>
            <a:r>
              <a:rPr lang="ru-RU" dirty="0" err="1"/>
              <a:t>ретінде</a:t>
            </a:r>
            <a:r>
              <a:rPr lang="ru-RU" dirty="0"/>
              <a:t> </a:t>
            </a:r>
            <a:r>
              <a:rPr lang="ru-RU" dirty="0" err="1"/>
              <a:t>беріледі</a:t>
            </a:r>
            <a:r>
              <a:rPr lang="ru-RU" dirty="0"/>
              <a:t>.</a:t>
            </a:r>
            <a:br>
              <a:rPr lang="ru-RU" dirty="0"/>
            </a:br>
            <a:endParaRPr lang="ru-RU" dirty="0"/>
          </a:p>
        </p:txBody>
      </p:sp>
    </p:spTree>
    <p:extLst>
      <p:ext uri="{BB962C8B-B14F-4D97-AF65-F5344CB8AC3E}">
        <p14:creationId xmlns:p14="http://schemas.microsoft.com/office/powerpoint/2010/main" val="15697300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ÐÐ°ÑÑÐ¸Ð½ÐºÐ¸ Ð¿Ð¾ Ð·Ð°Ð¿ÑÐ¾ÑÑ ÑÑÐ°ÑÐ¸ÑÑÐ¸ÑÐµÑÐºÐ°Ñ ÑÐ°Ð±Ð»Ð¸ÑÐ° Ð±Ð¸Ð¾ÑÑÐ°ÑÐ¸ÑÑÐ¸ÐºÐ°"/>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51074" y="282574"/>
            <a:ext cx="9176835" cy="60801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0288163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216679" y="253999"/>
            <a:ext cx="8930747" cy="952501"/>
          </a:xfrm>
        </p:spPr>
        <p:txBody>
          <a:bodyPr/>
          <a:lstStyle/>
          <a:p>
            <a:pPr algn="ctr"/>
            <a:r>
              <a:rPr lang="kk-KZ" b="1" dirty="0" smtClean="0">
                <a:solidFill>
                  <a:srgbClr val="C00000"/>
                </a:solidFill>
                <a:effectLst>
                  <a:outerShdw blurRad="38100" dist="38100" dir="2700000" algn="tl">
                    <a:srgbClr val="000000">
                      <a:alpha val="43137"/>
                    </a:srgbClr>
                  </a:outerShdw>
                </a:effectLst>
              </a:rPr>
              <a:t>Статистикалық әдіс</a:t>
            </a:r>
            <a:endParaRPr lang="ru-RU" b="1" dirty="0">
              <a:solidFill>
                <a:srgbClr val="C00000"/>
              </a:solidFill>
              <a:effectLst>
                <a:outerShdw blurRad="38100" dist="38100" dir="2700000" algn="tl">
                  <a:srgbClr val="000000">
                    <a:alpha val="43137"/>
                  </a:srgbClr>
                </a:outerShdw>
              </a:effectLst>
            </a:endParaRPr>
          </a:p>
        </p:txBody>
      </p:sp>
      <p:sp>
        <p:nvSpPr>
          <p:cNvPr id="3" name="Текст 2"/>
          <p:cNvSpPr>
            <a:spLocks noGrp="1"/>
          </p:cNvSpPr>
          <p:nvPr>
            <p:ph type="body" idx="1"/>
          </p:nvPr>
        </p:nvSpPr>
        <p:spPr>
          <a:xfrm>
            <a:off x="2102378" y="1206500"/>
            <a:ext cx="9314922" cy="5143500"/>
          </a:xfrm>
        </p:spPr>
        <p:txBody>
          <a:bodyPr>
            <a:normAutofit/>
          </a:bodyPr>
          <a:lstStyle/>
          <a:p>
            <a:pPr marL="457200" indent="-457200" algn="l">
              <a:buFont typeface="Wingdings" panose="05000000000000000000" pitchFamily="2" charset="2"/>
              <a:buChar char="§"/>
            </a:pPr>
            <a:r>
              <a:rPr lang="kk-KZ" sz="2800" dirty="0"/>
              <a:t>Статистикалық әдістерде клиникалық, лабораториялық және экспериментальдық зерттеулерде қолдану көптеген сұрақтарды шешуге көмектеседі. Оның ішінде жоспарлау,клиникалық және лабораториялық зерттеулерді ұйымдастыру, алынған көрсеткіштердің статистикалық тұрғыдан дұрыстығын және зерттелген қоғамдық жайлардың объективтік заңдылықтарын анықтау, колданылған алдын-алу және емдеу шараларының медициналық тиімділігін бағалау жұмыстары да бар. </a:t>
            </a:r>
            <a:endParaRPr lang="ru-RU" sz="2800" dirty="0"/>
          </a:p>
        </p:txBody>
      </p:sp>
    </p:spTree>
    <p:extLst>
      <p:ext uri="{BB962C8B-B14F-4D97-AF65-F5344CB8AC3E}">
        <p14:creationId xmlns:p14="http://schemas.microsoft.com/office/powerpoint/2010/main" val="396127238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879600" y="660401"/>
            <a:ext cx="10312400" cy="5981700"/>
          </a:xfrm>
        </p:spPr>
        <p:txBody>
          <a:bodyPr>
            <a:normAutofit fontScale="90000"/>
          </a:bodyPr>
          <a:lstStyle/>
          <a:p>
            <a:pPr marL="457200" indent="-457200" algn="l">
              <a:buFont typeface="Wingdings" panose="05000000000000000000" pitchFamily="2" charset="2"/>
              <a:buChar char="Ø"/>
            </a:pPr>
            <a:r>
              <a:rPr lang="kk-KZ" sz="2700" dirty="0"/>
              <a:t>Статистикалық зерттеулер тек қана ғылыми жұмыста емес,сонымен қатар денсаулық сақтау мекемелерінің күнделікті қызметінде де қолданылады. Денсаулықты сақтау жұмысында және арнайы медиңиналық зерттеулерде статистикалық әдістеме бірінен соң бірі орындалатын төрт кезеңнен </a:t>
            </a:r>
            <a:r>
              <a:rPr lang="kk-KZ" sz="2700" dirty="0" smtClean="0"/>
              <a:t>тұрады:</a:t>
            </a:r>
            <a:r>
              <a:rPr lang="kk-KZ" sz="3100" dirty="0" smtClean="0"/>
              <a:t/>
            </a:r>
            <a:br>
              <a:rPr lang="kk-KZ" sz="3100" dirty="0" smtClean="0"/>
            </a:br>
            <a:r>
              <a:rPr lang="kk-KZ" sz="4400" b="1" dirty="0">
                <a:solidFill>
                  <a:srgbClr val="C00000"/>
                </a:solidFill>
                <a:effectLst>
                  <a:outerShdw blurRad="38100" dist="38100" dir="2700000" algn="tl">
                    <a:srgbClr val="000000">
                      <a:alpha val="43137"/>
                    </a:srgbClr>
                  </a:outerShdw>
                </a:effectLst>
              </a:rPr>
              <a:t>¤</a:t>
            </a:r>
            <a:r>
              <a:rPr lang="kk-KZ" sz="2700" dirty="0" smtClean="0"/>
              <a:t>зерттеулердің </a:t>
            </a:r>
            <a:r>
              <a:rPr lang="kk-KZ" sz="2700" dirty="0"/>
              <a:t>жоспары мен бағдарламасын жасау</a:t>
            </a:r>
            <a:r>
              <a:rPr lang="kk-KZ" sz="2700" dirty="0" smtClean="0"/>
              <a:t>;</a:t>
            </a:r>
            <a:r>
              <a:rPr lang="kk-KZ" sz="3100" b="1" dirty="0">
                <a:solidFill>
                  <a:srgbClr val="C00000"/>
                </a:solidFill>
                <a:effectLst>
                  <a:outerShdw blurRad="38100" dist="38100" dir="2700000" algn="tl">
                    <a:srgbClr val="000000">
                      <a:alpha val="43137"/>
                    </a:srgbClr>
                  </a:outerShdw>
                </a:effectLst>
              </a:rPr>
              <a:t> </a:t>
            </a:r>
            <a:r>
              <a:rPr lang="kk-KZ" sz="3100" b="1" dirty="0" smtClean="0">
                <a:solidFill>
                  <a:srgbClr val="C00000"/>
                </a:solidFill>
                <a:effectLst>
                  <a:outerShdw blurRad="38100" dist="38100" dir="2700000" algn="tl">
                    <a:srgbClr val="000000">
                      <a:alpha val="43137"/>
                    </a:srgbClr>
                  </a:outerShdw>
                </a:effectLst>
              </a:rPr>
              <a:t/>
            </a:r>
            <a:br>
              <a:rPr lang="kk-KZ" sz="3100" b="1" dirty="0" smtClean="0">
                <a:solidFill>
                  <a:srgbClr val="C00000"/>
                </a:solidFill>
                <a:effectLst>
                  <a:outerShdw blurRad="38100" dist="38100" dir="2700000" algn="tl">
                    <a:srgbClr val="000000">
                      <a:alpha val="43137"/>
                    </a:srgbClr>
                  </a:outerShdw>
                </a:effectLst>
              </a:rPr>
            </a:br>
            <a:r>
              <a:rPr lang="kk-KZ" sz="4400" b="1" dirty="0" smtClean="0">
                <a:solidFill>
                  <a:srgbClr val="C00000"/>
                </a:solidFill>
                <a:effectLst>
                  <a:outerShdw blurRad="38100" dist="38100" dir="2700000" algn="tl">
                    <a:srgbClr val="000000">
                      <a:alpha val="43137"/>
                    </a:srgbClr>
                  </a:outerShdw>
                </a:effectLst>
              </a:rPr>
              <a:t>¤</a:t>
            </a:r>
            <a:r>
              <a:rPr lang="kk-KZ" sz="2700" dirty="0" smtClean="0"/>
              <a:t>статистикалық </a:t>
            </a:r>
            <a:r>
              <a:rPr lang="kk-KZ" sz="2700" dirty="0"/>
              <a:t>бақылау мен есепке алуды ұйымдастыру</a:t>
            </a:r>
            <a:r>
              <a:rPr lang="kk-KZ" sz="2700" dirty="0" smtClean="0"/>
              <a:t>;</a:t>
            </a:r>
            <a:r>
              <a:rPr lang="kk-KZ" sz="3100" b="1" dirty="0">
                <a:solidFill>
                  <a:srgbClr val="C00000"/>
                </a:solidFill>
                <a:effectLst>
                  <a:outerShdw blurRad="38100" dist="38100" dir="2700000" algn="tl">
                    <a:srgbClr val="000000">
                      <a:alpha val="43137"/>
                    </a:srgbClr>
                  </a:outerShdw>
                </a:effectLst>
              </a:rPr>
              <a:t> </a:t>
            </a:r>
            <a:r>
              <a:rPr lang="kk-KZ" sz="4400" b="1" dirty="0">
                <a:solidFill>
                  <a:srgbClr val="C00000"/>
                </a:solidFill>
                <a:effectLst>
                  <a:outerShdw blurRad="38100" dist="38100" dir="2700000" algn="tl">
                    <a:srgbClr val="000000">
                      <a:alpha val="43137"/>
                    </a:srgbClr>
                  </a:outerShdw>
                </a:effectLst>
              </a:rPr>
              <a:t>¤</a:t>
            </a:r>
            <a:r>
              <a:rPr lang="kk-KZ" sz="2700" dirty="0" smtClean="0"/>
              <a:t>статистикалық </a:t>
            </a:r>
            <a:r>
              <a:rPr lang="kk-KZ" sz="2700" dirty="0"/>
              <a:t>топтау, өңдеу, жинактау және материалдарды есептеп ыңғайлау</a:t>
            </a:r>
            <a:r>
              <a:rPr lang="kk-KZ" sz="2700" dirty="0" smtClean="0"/>
              <a:t>;</a:t>
            </a:r>
            <a:r>
              <a:rPr lang="kk-KZ" sz="3100" b="1" dirty="0">
                <a:solidFill>
                  <a:srgbClr val="C00000"/>
                </a:solidFill>
                <a:effectLst>
                  <a:outerShdw blurRad="38100" dist="38100" dir="2700000" algn="tl">
                    <a:srgbClr val="000000">
                      <a:alpha val="43137"/>
                    </a:srgbClr>
                  </a:outerShdw>
                </a:effectLst>
              </a:rPr>
              <a:t> </a:t>
            </a:r>
            <a:r>
              <a:rPr lang="kk-KZ" sz="3100" b="1" dirty="0" smtClean="0">
                <a:solidFill>
                  <a:srgbClr val="C00000"/>
                </a:solidFill>
                <a:effectLst>
                  <a:outerShdw blurRad="38100" dist="38100" dir="2700000" algn="tl">
                    <a:srgbClr val="000000">
                      <a:alpha val="43137"/>
                    </a:srgbClr>
                  </a:outerShdw>
                </a:effectLst>
              </a:rPr>
              <a:t/>
            </a:r>
            <a:br>
              <a:rPr lang="kk-KZ" sz="3100" b="1" dirty="0" smtClean="0">
                <a:solidFill>
                  <a:srgbClr val="C00000"/>
                </a:solidFill>
                <a:effectLst>
                  <a:outerShdw blurRad="38100" dist="38100" dir="2700000" algn="tl">
                    <a:srgbClr val="000000">
                      <a:alpha val="43137"/>
                    </a:srgbClr>
                  </a:outerShdw>
                </a:effectLst>
              </a:rPr>
            </a:br>
            <a:r>
              <a:rPr lang="kk-KZ" sz="4400" b="1" dirty="0" smtClean="0">
                <a:solidFill>
                  <a:srgbClr val="C00000"/>
                </a:solidFill>
                <a:effectLst>
                  <a:outerShdw blurRad="38100" dist="38100" dir="2700000" algn="tl">
                    <a:srgbClr val="000000">
                      <a:alpha val="43137"/>
                    </a:srgbClr>
                  </a:outerShdw>
                </a:effectLst>
              </a:rPr>
              <a:t>¤</a:t>
            </a:r>
            <a:r>
              <a:rPr lang="kk-KZ" sz="2700" dirty="0" smtClean="0"/>
              <a:t>талдау,тұжырым </a:t>
            </a:r>
            <a:r>
              <a:rPr lang="kk-KZ" sz="2700" dirty="0"/>
              <a:t>шығару, жұмысты жақсартуға ақыл қосу және алынған зерттеудің қорытындысын күнделікті жұмыска </a:t>
            </a:r>
            <a:r>
              <a:rPr lang="kk-KZ" sz="2700" dirty="0" smtClean="0"/>
              <a:t>енгізу.</a:t>
            </a:r>
            <a:r>
              <a:rPr lang="ru-RU" sz="3600" dirty="0"/>
              <a:t/>
            </a:r>
            <a:br>
              <a:rPr lang="ru-RU" sz="3600" dirty="0"/>
            </a:br>
            <a:r>
              <a:rPr lang="ru-RU" sz="2400" dirty="0"/>
              <a:t/>
            </a:r>
            <a:br>
              <a:rPr lang="ru-RU" sz="2400" dirty="0"/>
            </a:br>
            <a:endParaRPr lang="ru-RU" sz="2400" dirty="0"/>
          </a:p>
        </p:txBody>
      </p:sp>
    </p:spTree>
    <p:extLst>
      <p:ext uri="{BB962C8B-B14F-4D97-AF65-F5344CB8AC3E}">
        <p14:creationId xmlns:p14="http://schemas.microsoft.com/office/powerpoint/2010/main" val="387215605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076979" y="279399"/>
            <a:ext cx="8930747" cy="876301"/>
          </a:xfrm>
        </p:spPr>
        <p:txBody>
          <a:bodyPr/>
          <a:lstStyle/>
          <a:p>
            <a:pPr algn="ctr"/>
            <a:r>
              <a:rPr lang="ru-RU" b="1" dirty="0">
                <a:solidFill>
                  <a:srgbClr val="C00000"/>
                </a:solidFill>
                <a:effectLst>
                  <a:outerShdw blurRad="38100" dist="38100" dir="2700000" algn="tl">
                    <a:srgbClr val="000000">
                      <a:alpha val="43137"/>
                    </a:srgbClr>
                  </a:outerShdw>
                </a:effectLst>
              </a:rPr>
              <a:t>Медициналық статистика</a:t>
            </a:r>
          </a:p>
        </p:txBody>
      </p:sp>
      <p:sp>
        <p:nvSpPr>
          <p:cNvPr id="3" name="Текст 2"/>
          <p:cNvSpPr>
            <a:spLocks noGrp="1"/>
          </p:cNvSpPr>
          <p:nvPr>
            <p:ph type="body" idx="1"/>
          </p:nvPr>
        </p:nvSpPr>
        <p:spPr>
          <a:xfrm>
            <a:off x="1835678" y="1361080"/>
            <a:ext cx="9556222" cy="5090519"/>
          </a:xfrm>
        </p:spPr>
        <p:txBody>
          <a:bodyPr>
            <a:noAutofit/>
          </a:bodyPr>
          <a:lstStyle/>
          <a:p>
            <a:pPr marL="342900" indent="-342900" algn="l">
              <a:buFont typeface="Arial" panose="020B0604020202020204" pitchFamily="34" charset="0"/>
              <a:buChar char="•"/>
            </a:pPr>
            <a:r>
              <a:rPr lang="ru-RU" sz="2400" b="1" dirty="0">
                <a:effectLst>
                  <a:outerShdw blurRad="38100" dist="38100" dir="2700000" algn="tl">
                    <a:srgbClr val="000000">
                      <a:alpha val="43137"/>
                    </a:srgbClr>
                  </a:outerShdw>
                </a:effectLst>
              </a:rPr>
              <a:t>Медициналық статистика </a:t>
            </a:r>
            <a:r>
              <a:rPr lang="ru-RU" sz="2400" dirty="0" err="1"/>
              <a:t>дегеніміз</a:t>
            </a:r>
            <a:r>
              <a:rPr lang="ru-RU" sz="2400" dirty="0"/>
              <a:t> – </a:t>
            </a:r>
            <a:r>
              <a:rPr lang="ru-RU" sz="2400" dirty="0" err="1"/>
              <a:t>қоғамдық</a:t>
            </a:r>
            <a:r>
              <a:rPr lang="ru-RU" sz="2400" dirty="0"/>
              <a:t> </a:t>
            </a:r>
            <a:r>
              <a:rPr lang="ru-RU" sz="2400" dirty="0" err="1"/>
              <a:t>тәжірибе</a:t>
            </a:r>
            <a:r>
              <a:rPr lang="ru-RU" sz="2400" dirty="0"/>
              <a:t> </a:t>
            </a:r>
            <a:r>
              <a:rPr lang="ru-RU" sz="2400" dirty="0" err="1"/>
              <a:t>саласы</a:t>
            </a:r>
            <a:r>
              <a:rPr lang="ru-RU" sz="2400" dirty="0"/>
              <a:t> </a:t>
            </a:r>
            <a:r>
              <a:rPr lang="ru-RU" sz="2400" dirty="0" err="1"/>
              <a:t>және</a:t>
            </a:r>
            <a:r>
              <a:rPr lang="ru-RU" sz="2400" dirty="0"/>
              <a:t> </a:t>
            </a:r>
            <a:r>
              <a:rPr lang="ru-RU" sz="2400" dirty="0" err="1"/>
              <a:t>жекеше</a:t>
            </a:r>
            <a:r>
              <a:rPr lang="ru-RU" sz="2400" dirty="0"/>
              <a:t> </a:t>
            </a:r>
            <a:r>
              <a:rPr lang="ru-RU" sz="2400" dirty="0" err="1"/>
              <a:t>оқылатын</a:t>
            </a:r>
            <a:r>
              <a:rPr lang="ru-RU" sz="2400" dirty="0"/>
              <a:t> </a:t>
            </a:r>
            <a:r>
              <a:rPr lang="ru-RU" sz="2400" dirty="0" err="1"/>
              <a:t>маңызды</a:t>
            </a:r>
            <a:r>
              <a:rPr lang="ru-RU" sz="2400" dirty="0"/>
              <a:t> </a:t>
            </a:r>
            <a:r>
              <a:rPr lang="ru-RU" sz="2400" dirty="0" err="1"/>
              <a:t>пән</a:t>
            </a:r>
            <a:r>
              <a:rPr lang="ru-RU" sz="2400" dirty="0"/>
              <a:t>. </a:t>
            </a:r>
            <a:r>
              <a:rPr lang="ru-RU" sz="2400" dirty="0" err="1"/>
              <a:t>Ол</a:t>
            </a:r>
            <a:r>
              <a:rPr lang="ru-RU" sz="2400" dirty="0"/>
              <a:t> </a:t>
            </a:r>
            <a:r>
              <a:rPr lang="ru-RU" sz="2400" dirty="0" err="1"/>
              <a:t>жалпы</a:t>
            </a:r>
            <a:r>
              <a:rPr lang="ru-RU" sz="2400" dirty="0"/>
              <a:t> </a:t>
            </a:r>
            <a:r>
              <a:rPr lang="ru-RU" sz="2400" dirty="0" err="1"/>
              <a:t>статистиканың</a:t>
            </a:r>
            <a:r>
              <a:rPr lang="ru-RU" sz="2400" dirty="0"/>
              <a:t> </a:t>
            </a:r>
            <a:r>
              <a:rPr lang="ru-RU" sz="2400" dirty="0" err="1"/>
              <a:t>бір</a:t>
            </a:r>
            <a:r>
              <a:rPr lang="ru-RU" sz="2400" dirty="0"/>
              <a:t> </a:t>
            </a:r>
            <a:r>
              <a:rPr lang="ru-RU" sz="2400" dirty="0" err="1"/>
              <a:t>тармағы</a:t>
            </a:r>
            <a:r>
              <a:rPr lang="ru-RU" sz="2400" dirty="0"/>
              <a:t>. </a:t>
            </a:r>
            <a:r>
              <a:rPr lang="ru-RU" sz="2400" dirty="0" err="1"/>
              <a:t>Басқаша</a:t>
            </a:r>
            <a:r>
              <a:rPr lang="ru-RU" sz="2400" dirty="0"/>
              <a:t> </a:t>
            </a:r>
            <a:r>
              <a:rPr lang="ru-RU" sz="2400" dirty="0" err="1"/>
              <a:t>айтқанда</a:t>
            </a:r>
            <a:r>
              <a:rPr lang="ru-RU" sz="2400" dirty="0"/>
              <a:t>, </a:t>
            </a:r>
            <a:r>
              <a:rPr lang="ru-RU" sz="2400" dirty="0" err="1"/>
              <a:t>медициналық</a:t>
            </a:r>
            <a:r>
              <a:rPr lang="ru-RU" sz="2400" dirty="0"/>
              <a:t> статистика </a:t>
            </a:r>
            <a:r>
              <a:rPr lang="ru-RU" sz="2400" dirty="0" err="1"/>
              <a:t>қоғамдық</a:t>
            </a:r>
            <a:r>
              <a:rPr lang="ru-RU" sz="2400" dirty="0"/>
              <a:t> </a:t>
            </a:r>
            <a:r>
              <a:rPr lang="ru-RU" sz="2400" dirty="0" err="1"/>
              <a:t>медициналық</a:t>
            </a:r>
            <a:r>
              <a:rPr lang="ru-RU" sz="2400" dirty="0"/>
              <a:t> </a:t>
            </a:r>
            <a:r>
              <a:rPr lang="ru-RU" sz="2400" dirty="0" err="1"/>
              <a:t>ғылым</a:t>
            </a:r>
            <a:r>
              <a:rPr lang="ru-RU" sz="2400" dirty="0"/>
              <a:t>. </a:t>
            </a:r>
            <a:r>
              <a:rPr lang="kk-KZ" sz="2400" dirty="0"/>
              <a:t>Ол денсаулықты және денсаулықты сақтау жұмысын сандық және сапалық жағынан зерттейді. </a:t>
            </a:r>
            <a:endParaRPr lang="kk-KZ" sz="2400" dirty="0" smtClean="0"/>
          </a:p>
          <a:p>
            <a:pPr marL="342900" indent="-342900" algn="l">
              <a:buFont typeface="Arial" panose="020B0604020202020204" pitchFamily="34" charset="0"/>
              <a:buChar char="•"/>
            </a:pPr>
            <a:r>
              <a:rPr lang="kk-KZ" sz="2400" dirty="0" smtClean="0"/>
              <a:t>Сонымен </a:t>
            </a:r>
            <a:r>
              <a:rPr lang="kk-KZ" sz="2400" dirty="0"/>
              <a:t>қатар, статистиканың әдістері мен әдістемелері арнайы медициналық мәселелерді де шешуге қолданылады. Кез-келген саладағы дәрігерлер мен денсаулықты сақтауды ұйымдастырушылар үшін медициналық статистика денсаулыққа, санитарлық және өндірістік тіршіліктік жағдайға сандық және сапалық баға беруге қолданылатын негізгі құрал болып табылады.</a:t>
            </a:r>
            <a:endParaRPr lang="ru-RU" sz="2400" dirty="0"/>
          </a:p>
        </p:txBody>
      </p:sp>
    </p:spTree>
    <p:extLst>
      <p:ext uri="{BB962C8B-B14F-4D97-AF65-F5344CB8AC3E}">
        <p14:creationId xmlns:p14="http://schemas.microsoft.com/office/powerpoint/2010/main" val="2672402273"/>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953279" y="330198"/>
            <a:ext cx="9238721" cy="4000502"/>
          </a:xfrm>
        </p:spPr>
        <p:txBody>
          <a:bodyPr>
            <a:normAutofit fontScale="90000"/>
          </a:bodyPr>
          <a:lstStyle/>
          <a:p>
            <a:pPr marL="457200" indent="-457200" algn="l">
              <a:buFont typeface="Wingdings" panose="05000000000000000000" pitchFamily="2" charset="2"/>
              <a:buChar char="v"/>
            </a:pPr>
            <a:r>
              <a:rPr lang="ru-RU" sz="3200" dirty="0" err="1"/>
              <a:t>Статистиканың</a:t>
            </a:r>
            <a:r>
              <a:rPr lang="ru-RU" sz="3200" dirty="0"/>
              <a:t> </a:t>
            </a:r>
            <a:r>
              <a:rPr lang="ru-RU" sz="3200" dirty="0" err="1"/>
              <a:t>материалдық</a:t>
            </a:r>
            <a:r>
              <a:rPr lang="ru-RU" sz="3200" dirty="0"/>
              <a:t> </a:t>
            </a:r>
            <a:r>
              <a:rPr lang="ru-RU" sz="3200" dirty="0" err="1"/>
              <a:t>бөлімі</a:t>
            </a:r>
            <a:r>
              <a:rPr lang="ru-RU" sz="3200" dirty="0"/>
              <a:t> </a:t>
            </a:r>
            <a:r>
              <a:rPr lang="ru-RU" sz="3200" dirty="0" err="1"/>
              <a:t>деректі</a:t>
            </a:r>
            <a:r>
              <a:rPr lang="ru-RU" sz="3200" dirty="0"/>
              <a:t> </a:t>
            </a:r>
            <a:r>
              <a:rPr lang="ru-RU" sz="3200" dirty="0" err="1"/>
              <a:t>сандардың</a:t>
            </a:r>
            <a:r>
              <a:rPr lang="ru-RU" sz="3200" dirty="0"/>
              <a:t> </a:t>
            </a:r>
            <a:r>
              <a:rPr lang="ru-RU" sz="3200" dirty="0" err="1"/>
              <a:t>жиынтығынан</a:t>
            </a:r>
            <a:r>
              <a:rPr lang="ru-RU" sz="3200" dirty="0"/>
              <a:t> </a:t>
            </a:r>
            <a:r>
              <a:rPr lang="ru-RU" sz="3200" dirty="0" err="1"/>
              <a:t>тұрады</a:t>
            </a:r>
            <a:r>
              <a:rPr lang="ru-RU" sz="3200" dirty="0"/>
              <a:t>. Ал </a:t>
            </a:r>
            <a:r>
              <a:rPr lang="ru-RU" sz="3200" dirty="0" err="1"/>
              <a:t>медициналық</a:t>
            </a:r>
            <a:r>
              <a:rPr lang="ru-RU" sz="3200" dirty="0"/>
              <a:t> </a:t>
            </a:r>
            <a:r>
              <a:rPr lang="ru-RU" sz="3200" dirty="0" err="1"/>
              <a:t>статистиканың</a:t>
            </a:r>
            <a:r>
              <a:rPr lang="ru-RU" sz="3200" dirty="0"/>
              <a:t> </a:t>
            </a:r>
            <a:r>
              <a:rPr lang="ru-RU" sz="3200" dirty="0" err="1"/>
              <a:t>материалдық</a:t>
            </a:r>
            <a:r>
              <a:rPr lang="ru-RU" sz="3200" dirty="0"/>
              <a:t> </a:t>
            </a:r>
            <a:r>
              <a:rPr lang="ru-RU" sz="3200" dirty="0" err="1"/>
              <a:t>бөлімі</a:t>
            </a:r>
            <a:r>
              <a:rPr lang="ru-RU" sz="3200" dirty="0"/>
              <a:t> </a:t>
            </a:r>
            <a:r>
              <a:rPr lang="ru-RU" sz="3200" dirty="0" err="1"/>
              <a:t>тұрғындардың</a:t>
            </a:r>
            <a:r>
              <a:rPr lang="ru-RU" sz="3200" dirty="0"/>
              <a:t> </a:t>
            </a:r>
            <a:r>
              <a:rPr lang="ru-RU" sz="3200" dirty="0" err="1"/>
              <a:t>денсаулығы</a:t>
            </a:r>
            <a:r>
              <a:rPr lang="ru-RU" sz="3200" dirty="0"/>
              <a:t> </a:t>
            </a:r>
            <a:r>
              <a:rPr lang="ru-RU" sz="3200" dirty="0" err="1"/>
              <a:t>туралы</a:t>
            </a:r>
            <a:r>
              <a:rPr lang="ru-RU" sz="3200" dirty="0"/>
              <a:t> </a:t>
            </a:r>
            <a:r>
              <a:rPr lang="ru-RU" sz="3200" dirty="0" err="1"/>
              <a:t>деректі</a:t>
            </a:r>
            <a:r>
              <a:rPr lang="ru-RU" sz="3200" dirty="0"/>
              <a:t> </a:t>
            </a:r>
            <a:r>
              <a:rPr lang="ru-RU" sz="3200" dirty="0" err="1"/>
              <a:t>цифрлар</a:t>
            </a:r>
            <a:r>
              <a:rPr lang="ru-RU" sz="3200" dirty="0"/>
              <a:t> </a:t>
            </a:r>
            <a:r>
              <a:rPr lang="ru-RU" sz="3200" dirty="0" err="1"/>
              <a:t>жиынтығынан</a:t>
            </a:r>
            <a:r>
              <a:rPr lang="ru-RU" sz="3200" dirty="0"/>
              <a:t> </a:t>
            </a:r>
            <a:r>
              <a:rPr lang="ru-RU" sz="3200" dirty="0" err="1"/>
              <a:t>құралады</a:t>
            </a:r>
            <a:r>
              <a:rPr lang="ru-RU" sz="3200" dirty="0"/>
              <a:t>. Медициналық статистика тек </a:t>
            </a:r>
            <a:r>
              <a:rPr lang="ru-RU" sz="3200" dirty="0" err="1"/>
              <a:t>кана</a:t>
            </a:r>
            <a:r>
              <a:rPr lang="ru-RU" sz="3200" dirty="0"/>
              <a:t> </a:t>
            </a:r>
            <a:r>
              <a:rPr lang="ru-RU" sz="3200" dirty="0" err="1"/>
              <a:t>ғылыми</a:t>
            </a:r>
            <a:r>
              <a:rPr lang="ru-RU" sz="3200" dirty="0"/>
              <a:t> </a:t>
            </a:r>
            <a:r>
              <a:rPr lang="ru-RU" sz="3200" dirty="0" err="1"/>
              <a:t>немесе</a:t>
            </a:r>
            <a:r>
              <a:rPr lang="ru-RU" sz="3200" dirty="0"/>
              <a:t> </a:t>
            </a:r>
            <a:r>
              <a:rPr lang="ru-RU" sz="3200" dirty="0" err="1"/>
              <a:t>пөндак</a:t>
            </a:r>
            <a:r>
              <a:rPr lang="ru-RU" sz="3200" dirty="0"/>
              <a:t> </a:t>
            </a:r>
            <a:r>
              <a:rPr lang="ru-RU" sz="3200" dirty="0" err="1"/>
              <a:t>бағыт</a:t>
            </a:r>
            <a:r>
              <a:rPr lang="ru-RU" sz="3200" dirty="0"/>
              <a:t> </a:t>
            </a:r>
            <a:r>
              <a:rPr lang="ru-RU" sz="3200" dirty="0" err="1"/>
              <a:t>емес</a:t>
            </a:r>
            <a:r>
              <a:rPr lang="ru-RU" sz="3200" dirty="0"/>
              <a:t>, </a:t>
            </a:r>
            <a:r>
              <a:rPr lang="ru-RU" sz="3200" dirty="0" err="1"/>
              <a:t>сонымен</a:t>
            </a:r>
            <a:r>
              <a:rPr lang="ru-RU" sz="3200" dirty="0"/>
              <a:t> катар </a:t>
            </a:r>
            <a:r>
              <a:rPr lang="ru-RU" sz="3200" dirty="0" err="1"/>
              <a:t>қоғамдық</a:t>
            </a:r>
            <a:r>
              <a:rPr lang="ru-RU" sz="3200" dirty="0"/>
              <a:t> </a:t>
            </a:r>
            <a:r>
              <a:rPr lang="ru-RU" sz="3200" dirty="0" err="1"/>
              <a:t>тәжірибе</a:t>
            </a:r>
            <a:r>
              <a:rPr lang="ru-RU" sz="3200" dirty="0"/>
              <a:t>. </a:t>
            </a:r>
            <a:r>
              <a:rPr lang="ru-RU" sz="3200" dirty="0" err="1"/>
              <a:t>Оның</a:t>
            </a:r>
            <a:r>
              <a:rPr lang="ru-RU" sz="3200" dirty="0"/>
              <a:t> </a:t>
            </a:r>
            <a:r>
              <a:rPr lang="ru-RU" sz="3200" dirty="0" err="1"/>
              <a:t>көмегімен</a:t>
            </a:r>
            <a:r>
              <a:rPr lang="ru-RU" sz="3200" dirty="0"/>
              <a:t> медицина </a:t>
            </a:r>
            <a:r>
              <a:rPr lang="ru-RU" sz="3200" dirty="0" err="1"/>
              <a:t>мекемелері</a:t>
            </a:r>
            <a:r>
              <a:rPr lang="ru-RU" sz="3200" dirty="0"/>
              <a:t> </a:t>
            </a:r>
            <a:r>
              <a:rPr lang="ru-RU" sz="3200" dirty="0" err="1"/>
              <a:t>есепке</a:t>
            </a:r>
            <a:r>
              <a:rPr lang="ru-RU" sz="3200" dirty="0"/>
              <a:t> </a:t>
            </a:r>
            <a:r>
              <a:rPr lang="ru-RU" sz="3200" dirty="0" err="1"/>
              <a:t>алу</a:t>
            </a:r>
            <a:r>
              <a:rPr lang="ru-RU" sz="3200" dirty="0"/>
              <a:t> </a:t>
            </a:r>
            <a:r>
              <a:rPr lang="ru-RU" sz="3200" dirty="0" err="1"/>
              <a:t>және</a:t>
            </a:r>
            <a:r>
              <a:rPr lang="ru-RU" sz="3200" dirty="0"/>
              <a:t> </a:t>
            </a:r>
            <a:r>
              <a:rPr lang="ru-RU" sz="3200" dirty="0" err="1"/>
              <a:t>есеп</a:t>
            </a:r>
            <a:r>
              <a:rPr lang="ru-RU" sz="3200" dirty="0"/>
              <a:t> беру </a:t>
            </a:r>
            <a:r>
              <a:rPr lang="ru-RU" sz="3200" dirty="0" err="1"/>
              <a:t>жұмыстарын</a:t>
            </a:r>
            <a:r>
              <a:rPr lang="ru-RU" sz="3200" dirty="0"/>
              <a:t> </a:t>
            </a:r>
            <a:r>
              <a:rPr lang="ru-RU" sz="3200" dirty="0" err="1"/>
              <a:t>атқарады</a:t>
            </a:r>
            <a:r>
              <a:rPr lang="ru-RU" sz="3200" dirty="0"/>
              <a:t>. </a:t>
            </a:r>
          </a:p>
        </p:txBody>
      </p:sp>
      <p:pic>
        <p:nvPicPr>
          <p:cNvPr id="7170" name="Picture 2" descr="ÐÐ°ÑÑÐ¸Ð½ÐºÐ¸ Ð¿Ð¾ Ð·Ð°Ð¿ÑÐ¾ÑÑ Ð²Ð¸Ð´Ñ ÑÑÐ°ÑÐ¸ÑÑÐ¸ÐºÐ¸"/>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93775" y="3086099"/>
            <a:ext cx="4905375" cy="377190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11127793"/>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962679" y="165099"/>
            <a:ext cx="8930747" cy="774701"/>
          </a:xfrm>
        </p:spPr>
        <p:txBody>
          <a:bodyPr/>
          <a:lstStyle/>
          <a:p>
            <a:r>
              <a:rPr lang="kk-KZ" dirty="0" smtClean="0"/>
              <a:t>Медициналық статистика бөлімдері.</a:t>
            </a:r>
            <a:endParaRPr lang="ru-RU" dirty="0"/>
          </a:p>
        </p:txBody>
      </p:sp>
      <p:sp>
        <p:nvSpPr>
          <p:cNvPr id="3" name="Текст 2"/>
          <p:cNvSpPr>
            <a:spLocks noGrp="1"/>
          </p:cNvSpPr>
          <p:nvPr>
            <p:ph type="body" idx="1"/>
          </p:nvPr>
        </p:nvSpPr>
        <p:spPr>
          <a:xfrm>
            <a:off x="1962679" y="1068980"/>
            <a:ext cx="9556221" cy="5789020"/>
          </a:xfrm>
        </p:spPr>
        <p:txBody>
          <a:bodyPr>
            <a:normAutofit fontScale="85000" lnSpcReduction="10000"/>
          </a:bodyPr>
          <a:lstStyle/>
          <a:p>
            <a:pPr marL="342900" indent="-342900" algn="l">
              <a:buFont typeface="Wingdings" panose="05000000000000000000" pitchFamily="2" charset="2"/>
              <a:buChar char="§"/>
            </a:pPr>
            <a:r>
              <a:rPr lang="kk-KZ" sz="2600" b="1" dirty="0">
                <a:solidFill>
                  <a:srgbClr val="C00000"/>
                </a:solidFill>
                <a:effectLst>
                  <a:outerShdw blurRad="38100" dist="38100" dir="2700000" algn="tl">
                    <a:srgbClr val="000000">
                      <a:alpha val="43137"/>
                    </a:srgbClr>
                  </a:outerShdw>
                </a:effectLst>
              </a:rPr>
              <a:t>Медициналық статистика жалпы статистика ғылымының негіздеріне жүгінеді. Ол үш бөлімнен тұрады:</a:t>
            </a:r>
            <a:endParaRPr lang="ru-RU" sz="2600" b="1" dirty="0">
              <a:solidFill>
                <a:srgbClr val="C00000"/>
              </a:solidFill>
              <a:effectLst>
                <a:outerShdw blurRad="38100" dist="38100" dir="2700000" algn="tl">
                  <a:srgbClr val="000000">
                    <a:alpha val="43137"/>
                  </a:srgbClr>
                </a:outerShdw>
              </a:effectLst>
            </a:endParaRPr>
          </a:p>
          <a:p>
            <a:pPr marL="342900" lvl="0" indent="-342900" algn="l">
              <a:buFont typeface="Wingdings" panose="05000000000000000000" pitchFamily="2" charset="2"/>
              <a:buChar char="ü"/>
            </a:pPr>
            <a:r>
              <a:rPr lang="kk-KZ" sz="2600" dirty="0"/>
              <a:t>Денсаулық статистикасы</a:t>
            </a:r>
            <a:endParaRPr lang="ru-RU" sz="2600" dirty="0"/>
          </a:p>
          <a:p>
            <a:pPr marL="342900" lvl="0" indent="-342900" algn="l">
              <a:buFont typeface="Wingdings" panose="05000000000000000000" pitchFamily="2" charset="2"/>
              <a:buChar char="ü"/>
            </a:pPr>
            <a:r>
              <a:rPr lang="kk-KZ" sz="2600" dirty="0"/>
              <a:t>Клиникалық және экспериментальдық зерттеулер статистикасы</a:t>
            </a:r>
            <a:endParaRPr lang="ru-RU" sz="2600" dirty="0"/>
          </a:p>
          <a:p>
            <a:pPr marL="342900" lvl="0" indent="-342900" algn="l">
              <a:buFont typeface="Wingdings" panose="05000000000000000000" pitchFamily="2" charset="2"/>
              <a:buChar char="ü"/>
            </a:pPr>
            <a:r>
              <a:rPr lang="kk-KZ" sz="2600" dirty="0"/>
              <a:t>Денсаулықты сақтауды басқару статистикасы</a:t>
            </a:r>
            <a:endParaRPr lang="ru-RU" sz="2600" dirty="0"/>
          </a:p>
          <a:p>
            <a:pPr marL="342900" indent="-342900" algn="l">
              <a:buFont typeface="Wingdings" panose="05000000000000000000" pitchFamily="2" charset="2"/>
              <a:buChar char="§"/>
            </a:pPr>
            <a:r>
              <a:rPr lang="kk-KZ" sz="2600" b="1" dirty="0">
                <a:solidFill>
                  <a:srgbClr val="C00000"/>
                </a:solidFill>
                <a:effectLst>
                  <a:outerShdw blurRad="38100" dist="38100" dir="2700000" algn="tl">
                    <a:srgbClr val="000000">
                      <a:alpha val="43137"/>
                    </a:srgbClr>
                  </a:outerShdw>
                </a:effectLst>
              </a:rPr>
              <a:t>Денсаулықты сақтау статистикасы бірнеше тармақтарға бөлінеді. </a:t>
            </a:r>
            <a:r>
              <a:rPr lang="kk-KZ" sz="2600" b="1" dirty="0" smtClean="0">
                <a:solidFill>
                  <a:srgbClr val="C00000"/>
                </a:solidFill>
                <a:effectLst>
                  <a:outerShdw blurRad="38100" dist="38100" dir="2700000" algn="tl">
                    <a:srgbClr val="000000">
                      <a:alpha val="43137"/>
                    </a:srgbClr>
                  </a:outerShdw>
                </a:effectLst>
              </a:rPr>
              <a:t>Олар</a:t>
            </a:r>
            <a:r>
              <a:rPr lang="kk-KZ" sz="2600" b="1" dirty="0">
                <a:solidFill>
                  <a:srgbClr val="C00000"/>
                </a:solidFill>
                <a:effectLst>
                  <a:outerShdw blurRad="38100" dist="38100" dir="2700000" algn="tl">
                    <a:srgbClr val="000000">
                      <a:alpha val="43137"/>
                    </a:srgbClr>
                  </a:outerShdw>
                </a:effectLst>
              </a:rPr>
              <a:t>:</a:t>
            </a:r>
            <a:endParaRPr lang="ru-RU" sz="2600" b="1" dirty="0">
              <a:solidFill>
                <a:srgbClr val="C00000"/>
              </a:solidFill>
              <a:effectLst>
                <a:outerShdw blurRad="38100" dist="38100" dir="2700000" algn="tl">
                  <a:srgbClr val="000000">
                    <a:alpha val="43137"/>
                  </a:srgbClr>
                </a:outerShdw>
              </a:effectLst>
            </a:endParaRPr>
          </a:p>
          <a:p>
            <a:pPr marL="342900" lvl="0" indent="-342900" algn="l">
              <a:buFont typeface="Wingdings" panose="05000000000000000000" pitchFamily="2" charset="2"/>
              <a:buChar char="ü"/>
            </a:pPr>
            <a:r>
              <a:rPr lang="kk-KZ" sz="2600" dirty="0"/>
              <a:t>емдеу - алдын-алу мeкeмeлepінiң статистикасы</a:t>
            </a:r>
            <a:endParaRPr lang="ru-RU" sz="2600" dirty="0"/>
          </a:p>
          <a:p>
            <a:pPr marL="342900" lvl="0" indent="-342900" algn="l">
              <a:buFont typeface="Wingdings" panose="05000000000000000000" pitchFamily="2" charset="2"/>
              <a:buChar char="ü"/>
            </a:pPr>
            <a:r>
              <a:rPr lang="kk-KZ" sz="2600" dirty="0"/>
              <a:t>санитарлық және эпидемияга қарсы күресетін мекемелер статистикасы</a:t>
            </a:r>
            <a:endParaRPr lang="ru-RU" sz="2600" dirty="0"/>
          </a:p>
          <a:p>
            <a:pPr marL="342900" lvl="0" indent="-342900" algn="l">
              <a:buFont typeface="Wingdings" panose="05000000000000000000" pitchFamily="2" charset="2"/>
              <a:buChar char="ü"/>
            </a:pPr>
            <a:r>
              <a:rPr lang="kk-KZ" sz="2600" dirty="0"/>
              <a:t>әйелдердің босануына көмектесетін және денсаулығын қорғайтын мекемелерінің статистикасы</a:t>
            </a:r>
            <a:endParaRPr lang="ru-RU" sz="2600" dirty="0"/>
          </a:p>
          <a:p>
            <a:pPr marL="342900" lvl="0" indent="-342900" algn="l">
              <a:buFont typeface="Wingdings" panose="05000000000000000000" pitchFamily="2" charset="2"/>
              <a:buChar char="ü"/>
            </a:pPr>
            <a:r>
              <a:rPr lang="kk-KZ" sz="2600" dirty="0"/>
              <a:t>медицина кызметкерлерінің статистикасы</a:t>
            </a:r>
            <a:endParaRPr lang="ru-RU" sz="2600" dirty="0"/>
          </a:p>
          <a:p>
            <a:pPr marL="342900" lvl="0" indent="-342900" algn="l">
              <a:buFont typeface="Wingdings" panose="05000000000000000000" pitchFamily="2" charset="2"/>
              <a:buChar char="ü"/>
            </a:pPr>
            <a:r>
              <a:rPr lang="kk-KZ" sz="2600" dirty="0"/>
              <a:t>балалар мен жасөспірімдердің денсаулығын қорғайтын мекемелер статистикасы</a:t>
            </a:r>
            <a:endParaRPr lang="ru-RU" sz="2600" dirty="0"/>
          </a:p>
          <a:p>
            <a:pPr algn="l"/>
            <a:r>
              <a:rPr lang="kk-KZ" dirty="0"/>
              <a:t> </a:t>
            </a:r>
            <a:endParaRPr lang="ru-RU" dirty="0"/>
          </a:p>
        </p:txBody>
      </p:sp>
    </p:spTree>
    <p:extLst>
      <p:ext uri="{BB962C8B-B14F-4D97-AF65-F5344CB8AC3E}">
        <p14:creationId xmlns:p14="http://schemas.microsoft.com/office/powerpoint/2010/main" val="315018796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924579" y="38100"/>
            <a:ext cx="8930747" cy="1066801"/>
          </a:xfrm>
        </p:spPr>
        <p:txBody>
          <a:bodyPr>
            <a:normAutofit/>
          </a:bodyPr>
          <a:lstStyle/>
          <a:p>
            <a:pPr algn="ctr"/>
            <a:r>
              <a:rPr lang="kk-KZ" sz="5400" dirty="0" smtClean="0">
                <a:effectLst>
                  <a:outerShdw blurRad="38100" dist="38100" dir="2700000" algn="tl">
                    <a:srgbClr val="000000">
                      <a:alpha val="43137"/>
                    </a:srgbClr>
                  </a:outerShdw>
                </a:effectLst>
              </a:rPr>
              <a:t>Жоспары:</a:t>
            </a:r>
            <a:endParaRPr lang="ru-RU" sz="5400" dirty="0">
              <a:effectLst>
                <a:outerShdw blurRad="38100" dist="38100" dir="2700000" algn="tl">
                  <a:srgbClr val="000000">
                    <a:alpha val="43137"/>
                  </a:srgbClr>
                </a:outerShdw>
              </a:effectLst>
            </a:endParaRPr>
          </a:p>
        </p:txBody>
      </p:sp>
      <p:sp>
        <p:nvSpPr>
          <p:cNvPr id="3" name="Текст 2"/>
          <p:cNvSpPr>
            <a:spLocks noGrp="1"/>
          </p:cNvSpPr>
          <p:nvPr>
            <p:ph type="body" idx="1"/>
          </p:nvPr>
        </p:nvSpPr>
        <p:spPr>
          <a:xfrm>
            <a:off x="1695978" y="1257300"/>
            <a:ext cx="9784822" cy="5156199"/>
          </a:xfrm>
        </p:spPr>
        <p:txBody>
          <a:bodyPr>
            <a:normAutofit/>
          </a:bodyPr>
          <a:lstStyle/>
          <a:p>
            <a:pPr marL="514350" indent="-514350" algn="l">
              <a:buFont typeface="+mj-lt"/>
              <a:buAutoNum type="romanUcPeriod"/>
            </a:pPr>
            <a:r>
              <a:rPr lang="kk-KZ" sz="2800" dirty="0" smtClean="0"/>
              <a:t>Кіріспе бөлім.</a:t>
            </a:r>
          </a:p>
          <a:p>
            <a:pPr marL="514350" indent="-514350" algn="l">
              <a:buFont typeface="+mj-lt"/>
              <a:buAutoNum type="romanUcPeriod"/>
            </a:pPr>
            <a:r>
              <a:rPr lang="kk-KZ" sz="2800" dirty="0" smtClean="0"/>
              <a:t>Негізгі бөлім.</a:t>
            </a:r>
            <a:r>
              <a:rPr lang="en-US" sz="2800" dirty="0"/>
              <a:t> </a:t>
            </a:r>
            <a:r>
              <a:rPr lang="kk-KZ" sz="2800" dirty="0" smtClean="0"/>
              <a:t>                                                                                                            </a:t>
            </a:r>
            <a:r>
              <a:rPr lang="en-US" sz="2800" dirty="0" smtClean="0"/>
              <a:t>a</a:t>
            </a:r>
            <a:r>
              <a:rPr lang="en-US" sz="2800" dirty="0"/>
              <a:t>) </a:t>
            </a:r>
            <a:r>
              <a:rPr lang="ru-RU" sz="2800" dirty="0" err="1"/>
              <a:t>Статистикалық</a:t>
            </a:r>
            <a:r>
              <a:rPr lang="ru-RU" sz="2800" dirty="0"/>
              <a:t> </a:t>
            </a:r>
            <a:r>
              <a:rPr lang="ru-RU" sz="2800" dirty="0" err="1"/>
              <a:t>мәліметтерді</a:t>
            </a:r>
            <a:r>
              <a:rPr lang="ru-RU" sz="2800" dirty="0"/>
              <a:t> </a:t>
            </a:r>
            <a:r>
              <a:rPr lang="ru-RU" sz="2800" dirty="0" err="1"/>
              <a:t>топтау</a:t>
            </a:r>
            <a:r>
              <a:rPr lang="ru-RU" sz="2800" dirty="0"/>
              <a:t> </a:t>
            </a:r>
            <a:r>
              <a:rPr lang="ru-RU" sz="2800" dirty="0" err="1"/>
              <a:t>және</a:t>
            </a:r>
            <a:r>
              <a:rPr lang="ru-RU" sz="2800" dirty="0"/>
              <a:t/>
            </a:r>
            <a:br>
              <a:rPr lang="ru-RU" sz="2800" dirty="0"/>
            </a:br>
            <a:r>
              <a:rPr lang="ru-RU" sz="2800" dirty="0" err="1"/>
              <a:t>оның</a:t>
            </a:r>
            <a:r>
              <a:rPr lang="ru-RU" sz="2800" dirty="0"/>
              <a:t> </a:t>
            </a:r>
            <a:r>
              <a:rPr lang="ru-RU" sz="2800" dirty="0" err="1"/>
              <a:t>түрлері</a:t>
            </a:r>
            <a:r>
              <a:rPr lang="ru-RU" sz="2800" dirty="0"/>
              <a:t>.</a:t>
            </a:r>
            <a:r>
              <a:rPr lang="en-US" sz="2800" dirty="0"/>
              <a:t>                                                                                                                                               b) </a:t>
            </a:r>
            <a:r>
              <a:rPr lang="ru-RU" sz="2800" dirty="0" err="1"/>
              <a:t>Статистикалық</a:t>
            </a:r>
            <a:r>
              <a:rPr lang="ru-RU" sz="2800" dirty="0"/>
              <a:t> </a:t>
            </a:r>
            <a:r>
              <a:rPr lang="ru-RU" sz="2800" dirty="0" err="1"/>
              <a:t>кесте</a:t>
            </a:r>
            <a:r>
              <a:rPr lang="ru-RU" sz="2800" dirty="0"/>
              <a:t> </a:t>
            </a:r>
            <a:r>
              <a:rPr lang="ru-RU" sz="2800" dirty="0" err="1"/>
              <a:t>және</a:t>
            </a:r>
            <a:r>
              <a:rPr lang="en-US" sz="2800" dirty="0"/>
              <a:t> </a:t>
            </a:r>
            <a:r>
              <a:rPr lang="kk-KZ" sz="2800" dirty="0"/>
              <a:t>статистикалық</a:t>
            </a:r>
            <a:r>
              <a:rPr lang="ru-RU" sz="2800" dirty="0"/>
              <a:t> </a:t>
            </a:r>
            <a:r>
              <a:rPr lang="ru-RU" sz="2800" dirty="0" err="1"/>
              <a:t>әдістеме</a:t>
            </a:r>
            <a:r>
              <a:rPr lang="ru-RU" sz="2800" dirty="0"/>
              <a:t>. </a:t>
            </a:r>
            <a:r>
              <a:rPr lang="en-US" sz="2800" dirty="0"/>
              <a:t>                                                                                      c) </a:t>
            </a:r>
            <a:r>
              <a:rPr lang="ru-RU" sz="2800" dirty="0"/>
              <a:t>Медициналық статистика</a:t>
            </a:r>
            <a:r>
              <a:rPr lang="ru-RU" sz="2800" dirty="0" smtClean="0"/>
              <a:t>.</a:t>
            </a:r>
            <a:endParaRPr lang="kk-KZ" sz="2800" dirty="0" smtClean="0"/>
          </a:p>
          <a:p>
            <a:pPr marL="514350" indent="-514350" algn="l">
              <a:buFont typeface="+mj-lt"/>
              <a:buAutoNum type="romanUcPeriod"/>
            </a:pPr>
            <a:r>
              <a:rPr lang="kk-KZ" sz="2800" dirty="0" smtClean="0"/>
              <a:t>Қорытынды.</a:t>
            </a:r>
          </a:p>
          <a:p>
            <a:pPr marL="514350" indent="-514350" algn="l">
              <a:buFont typeface="+mj-lt"/>
              <a:buAutoNum type="romanUcPeriod"/>
            </a:pPr>
            <a:r>
              <a:rPr lang="kk-KZ" sz="2800" dirty="0" smtClean="0"/>
              <a:t>Қолданылған әдебиеттер тізімі.</a:t>
            </a:r>
          </a:p>
        </p:txBody>
      </p:sp>
    </p:spTree>
    <p:extLst>
      <p:ext uri="{BB962C8B-B14F-4D97-AF65-F5344CB8AC3E}">
        <p14:creationId xmlns:p14="http://schemas.microsoft.com/office/powerpoint/2010/main" val="2566422882"/>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262715" y="573679"/>
            <a:ext cx="8930747" cy="863601"/>
          </a:xfrm>
        </p:spPr>
        <p:txBody>
          <a:bodyPr>
            <a:normAutofit fontScale="90000"/>
          </a:bodyPr>
          <a:lstStyle/>
          <a:p>
            <a:r>
              <a:rPr lang="kk-KZ" b="1" dirty="0">
                <a:solidFill>
                  <a:srgbClr val="C00000"/>
                </a:solidFill>
                <a:effectLst>
                  <a:outerShdw blurRad="38100" dist="38100" dir="2700000" algn="tl">
                    <a:srgbClr val="000000">
                      <a:alpha val="43137"/>
                    </a:srgbClr>
                  </a:outerShdw>
                </a:effectLst>
              </a:rPr>
              <a:t>Медициналық статистиканың міндеттері:</a:t>
            </a:r>
            <a:r>
              <a:rPr lang="ru-RU" b="1" dirty="0">
                <a:solidFill>
                  <a:srgbClr val="C00000"/>
                </a:solidFill>
                <a:effectLst>
                  <a:outerShdw blurRad="38100" dist="38100" dir="2700000" algn="tl">
                    <a:srgbClr val="000000">
                      <a:alpha val="43137"/>
                    </a:srgbClr>
                  </a:outerShdw>
                </a:effectLst>
              </a:rPr>
              <a:t/>
            </a:r>
            <a:br>
              <a:rPr lang="ru-RU" b="1" dirty="0">
                <a:solidFill>
                  <a:srgbClr val="C00000"/>
                </a:solidFill>
                <a:effectLst>
                  <a:outerShdw blurRad="38100" dist="38100" dir="2700000" algn="tl">
                    <a:srgbClr val="000000">
                      <a:alpha val="43137"/>
                    </a:srgbClr>
                  </a:outerShdw>
                </a:effectLst>
              </a:rPr>
            </a:br>
            <a:endParaRPr lang="ru-RU" b="1" dirty="0">
              <a:solidFill>
                <a:srgbClr val="C00000"/>
              </a:solidFill>
              <a:effectLst>
                <a:outerShdw blurRad="38100" dist="38100" dir="2700000" algn="tl">
                  <a:srgbClr val="000000">
                    <a:alpha val="43137"/>
                  </a:srgbClr>
                </a:outerShdw>
              </a:effectLst>
            </a:endParaRPr>
          </a:p>
        </p:txBody>
      </p:sp>
      <p:sp>
        <p:nvSpPr>
          <p:cNvPr id="3" name="Текст 2"/>
          <p:cNvSpPr>
            <a:spLocks noGrp="1"/>
          </p:cNvSpPr>
          <p:nvPr>
            <p:ph type="body" idx="1"/>
          </p:nvPr>
        </p:nvSpPr>
        <p:spPr>
          <a:xfrm>
            <a:off x="1886477" y="1119780"/>
            <a:ext cx="9683222" cy="5103219"/>
          </a:xfrm>
        </p:spPr>
        <p:txBody>
          <a:bodyPr>
            <a:noAutofit/>
          </a:bodyPr>
          <a:lstStyle/>
          <a:p>
            <a:pPr algn="l"/>
            <a:r>
              <a:rPr lang="kk-KZ" sz="2400" dirty="0" smtClean="0"/>
              <a:t>1</a:t>
            </a:r>
            <a:r>
              <a:rPr lang="kk-KZ" sz="2400" dirty="0"/>
              <a:t>) халық денсаулығын толығымен және оның бөлек топтарын зерттеу;</a:t>
            </a:r>
            <a:endParaRPr lang="ru-RU" sz="2400" dirty="0"/>
          </a:p>
          <a:p>
            <a:pPr algn="l"/>
            <a:r>
              <a:rPr lang="kk-KZ" sz="2400" dirty="0"/>
              <a:t>2) халық арасындағы аурушылдық пен өлім-жітімнің қоршаған ортаның әр түрлі факторларымен байланысын табу және қою;</a:t>
            </a:r>
            <a:endParaRPr lang="ru-RU" sz="2400" dirty="0"/>
          </a:p>
          <a:p>
            <a:pPr algn="l"/>
            <a:r>
              <a:rPr lang="kk-KZ" sz="2400" dirty="0"/>
              <a:t>3) медициналық ұйымдардың қызметі және кадрлары туралы мәліметтерді зерттеу;</a:t>
            </a:r>
            <a:endParaRPr lang="ru-RU" sz="2400" dirty="0"/>
          </a:p>
          <a:p>
            <a:pPr algn="l"/>
            <a:r>
              <a:rPr lang="kk-KZ" sz="2400" dirty="0"/>
              <a:t>4) жаңа дәрі-дәрмектердің биологиялық ағзаға және әлеуметтік ұжымға әсерінің тиімділігін бағалау;</a:t>
            </a:r>
            <a:endParaRPr lang="ru-RU" sz="2400" dirty="0"/>
          </a:p>
          <a:p>
            <a:pPr algn="l"/>
            <a:r>
              <a:rPr lang="kk-KZ" sz="2400" dirty="0"/>
              <a:t>5) халық денсаулығын жақсарту жолдарын іздеу үшін қолданатын емдеу-сауықтыру шараларының қорытындысы туралы мәліметтерді зерттеу;</a:t>
            </a:r>
            <a:endParaRPr lang="ru-RU" sz="2400" dirty="0"/>
          </a:p>
          <a:p>
            <a:pPr algn="l"/>
            <a:r>
              <a:rPr lang="kk-KZ" sz="2400" dirty="0"/>
              <a:t>6) медициналық ұйымдардың жұмысын жоспарлау, ұйымдастыру және бағалауға жәрдем ету.</a:t>
            </a:r>
            <a:endParaRPr lang="ru-RU" sz="2400" dirty="0"/>
          </a:p>
          <a:p>
            <a:pPr algn="l"/>
            <a:r>
              <a:rPr lang="kk-KZ" sz="2400" dirty="0"/>
              <a:t> </a:t>
            </a:r>
            <a:endParaRPr lang="ru-RU" sz="2400" dirty="0"/>
          </a:p>
        </p:txBody>
      </p:sp>
    </p:spTree>
    <p:extLst>
      <p:ext uri="{BB962C8B-B14F-4D97-AF65-F5344CB8AC3E}">
        <p14:creationId xmlns:p14="http://schemas.microsoft.com/office/powerpoint/2010/main" val="963218850"/>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051579" y="228599"/>
            <a:ext cx="8930747" cy="1181101"/>
          </a:xfrm>
        </p:spPr>
        <p:txBody>
          <a:bodyPr>
            <a:normAutofit fontScale="90000"/>
          </a:bodyPr>
          <a:lstStyle/>
          <a:p>
            <a:pPr algn="ctr"/>
            <a:r>
              <a:rPr lang="kk-KZ" sz="4400" b="1" dirty="0" smtClean="0">
                <a:solidFill>
                  <a:srgbClr val="C00000"/>
                </a:solidFill>
                <a:effectLst>
                  <a:outerShdw blurRad="38100" dist="38100" dir="2700000" algn="tl">
                    <a:srgbClr val="000000">
                      <a:alpha val="43137"/>
                    </a:srgbClr>
                  </a:outerShdw>
                </a:effectLst>
              </a:rPr>
              <a:t>Қорытынды</a:t>
            </a:r>
            <a:r>
              <a:rPr lang="kk-KZ" sz="4400" b="1" dirty="0">
                <a:solidFill>
                  <a:srgbClr val="C00000"/>
                </a:solidFill>
                <a:effectLst>
                  <a:outerShdw blurRad="38100" dist="38100" dir="2700000" algn="tl">
                    <a:srgbClr val="000000">
                      <a:alpha val="43137"/>
                    </a:srgbClr>
                  </a:outerShdw>
                </a:effectLst>
              </a:rPr>
              <a:t>.</a:t>
            </a:r>
            <a:r>
              <a:rPr lang="ru-RU" sz="4400" b="1" dirty="0">
                <a:solidFill>
                  <a:srgbClr val="C00000"/>
                </a:solidFill>
                <a:effectLst>
                  <a:outerShdw blurRad="38100" dist="38100" dir="2700000" algn="tl">
                    <a:srgbClr val="000000">
                      <a:alpha val="43137"/>
                    </a:srgbClr>
                  </a:outerShdw>
                </a:effectLst>
              </a:rPr>
              <a:t/>
            </a:r>
            <a:br>
              <a:rPr lang="ru-RU" sz="4400" b="1" dirty="0">
                <a:solidFill>
                  <a:srgbClr val="C00000"/>
                </a:solidFill>
                <a:effectLst>
                  <a:outerShdw blurRad="38100" dist="38100" dir="2700000" algn="tl">
                    <a:srgbClr val="000000">
                      <a:alpha val="43137"/>
                    </a:srgbClr>
                  </a:outerShdw>
                </a:effectLst>
              </a:rPr>
            </a:br>
            <a:endParaRPr lang="ru-RU" b="1" dirty="0">
              <a:solidFill>
                <a:srgbClr val="C00000"/>
              </a:solidFill>
              <a:effectLst>
                <a:outerShdw blurRad="38100" dist="38100" dir="2700000" algn="tl">
                  <a:srgbClr val="000000">
                    <a:alpha val="43137"/>
                  </a:srgbClr>
                </a:outerShdw>
              </a:effectLst>
            </a:endParaRPr>
          </a:p>
        </p:txBody>
      </p:sp>
      <p:sp>
        <p:nvSpPr>
          <p:cNvPr id="3" name="Текст 2"/>
          <p:cNvSpPr>
            <a:spLocks noGrp="1"/>
          </p:cNvSpPr>
          <p:nvPr>
            <p:ph type="body" idx="1"/>
          </p:nvPr>
        </p:nvSpPr>
        <p:spPr>
          <a:xfrm>
            <a:off x="2051579" y="1005480"/>
            <a:ext cx="9956800" cy="4798419"/>
          </a:xfrm>
        </p:spPr>
        <p:txBody>
          <a:bodyPr>
            <a:noAutofit/>
          </a:bodyPr>
          <a:lstStyle/>
          <a:p>
            <a:pPr algn="l"/>
            <a:r>
              <a:rPr lang="kk-KZ" sz="2800" dirty="0" smtClean="0"/>
              <a:t>Медициналық </a:t>
            </a:r>
            <a:r>
              <a:rPr lang="kk-KZ" sz="2800" dirty="0"/>
              <a:t>статистика дегеніміз – қоғамдық тәжірибе саласы және жекеше оқылатын маңызды пән. Ол жалпы статистиканың бір тармағы. Басқаша айтқанда, медициналық статистика қоғамдық медициналық ғылым.Ол денсаулықты және денсаулықты сақтау жұмысын сандық және сапалық жағынан зерттейді. Сонымен қатар, статистиканың әдістері мен әдістемелері арнайы медициналық мәселелерді де шешуге қолданылады. Кез-келген саладағы дәрігерлер мен денсаулықты сақтауды ұйымдастырушылар үшін медициналық статистика денсаулыққа, санитарлық және өндірістік тіршіліктік жағдайғасандықжәне сапалық баға беруге қолданылатын негізгі құрал болып табылады.</a:t>
            </a:r>
            <a:endParaRPr lang="ru-RU" sz="2800" dirty="0"/>
          </a:p>
        </p:txBody>
      </p:sp>
    </p:spTree>
    <p:extLst>
      <p:ext uri="{BB962C8B-B14F-4D97-AF65-F5344CB8AC3E}">
        <p14:creationId xmlns:p14="http://schemas.microsoft.com/office/powerpoint/2010/main" val="274955283"/>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572278" y="558799"/>
            <a:ext cx="8930747" cy="863601"/>
          </a:xfrm>
        </p:spPr>
        <p:txBody>
          <a:bodyPr/>
          <a:lstStyle/>
          <a:p>
            <a:pPr algn="ctr"/>
            <a:r>
              <a:rPr lang="kk-KZ" b="1" dirty="0" smtClean="0">
                <a:solidFill>
                  <a:srgbClr val="C00000"/>
                </a:solidFill>
                <a:effectLst>
                  <a:outerShdw blurRad="38100" dist="38100" dir="2700000" algn="tl">
                    <a:srgbClr val="000000">
                      <a:alpha val="43137"/>
                    </a:srgbClr>
                  </a:outerShdw>
                </a:effectLst>
              </a:rPr>
              <a:t>Қолданылған әдебиеттер тізімі:</a:t>
            </a:r>
            <a:endParaRPr lang="ru-RU" b="1" dirty="0">
              <a:solidFill>
                <a:srgbClr val="C00000"/>
              </a:solidFill>
              <a:effectLst>
                <a:outerShdw blurRad="38100" dist="38100" dir="2700000" algn="tl">
                  <a:srgbClr val="000000">
                    <a:alpha val="43137"/>
                  </a:srgbClr>
                </a:outerShdw>
              </a:effectLst>
            </a:endParaRPr>
          </a:p>
        </p:txBody>
      </p:sp>
      <p:sp>
        <p:nvSpPr>
          <p:cNvPr id="3" name="Текст 2"/>
          <p:cNvSpPr>
            <a:spLocks noGrp="1"/>
          </p:cNvSpPr>
          <p:nvPr>
            <p:ph type="body" idx="1"/>
          </p:nvPr>
        </p:nvSpPr>
        <p:spPr>
          <a:xfrm>
            <a:off x="1937278" y="1716680"/>
            <a:ext cx="8451322" cy="3998319"/>
          </a:xfrm>
        </p:spPr>
        <p:txBody>
          <a:bodyPr/>
          <a:lstStyle/>
          <a:p>
            <a:pPr marL="457200" indent="-457200" algn="l">
              <a:buFont typeface="+mj-lt"/>
              <a:buAutoNum type="arabicParenR"/>
            </a:pPr>
            <a:r>
              <a:rPr lang="kk-KZ" dirty="0" smtClean="0"/>
              <a:t>Медциналық статистика. Бөлешов М.Ә. Алматы ,2015</a:t>
            </a:r>
          </a:p>
          <a:p>
            <a:pPr marL="457200" indent="-457200" algn="l">
              <a:buFont typeface="+mj-lt"/>
              <a:buAutoNum type="arabicParenR"/>
            </a:pPr>
            <a:r>
              <a:rPr lang="ru-RU" dirty="0"/>
              <a:t>Медик В.А., </a:t>
            </a:r>
            <a:r>
              <a:rPr lang="ru-RU" dirty="0" err="1"/>
              <a:t>Токмачев</a:t>
            </a:r>
            <a:r>
              <a:rPr lang="ru-RU" dirty="0"/>
              <a:t> М.С., Фишман Б.Б. Статистика в медицине и биологии. – М</a:t>
            </a:r>
            <a:r>
              <a:rPr lang="ru-RU" dirty="0" smtClean="0"/>
              <a:t>.:</a:t>
            </a:r>
          </a:p>
          <a:p>
            <a:pPr marL="457200" indent="-457200" algn="l">
              <a:buFont typeface="+mj-lt"/>
              <a:buAutoNum type="arabicParenR"/>
            </a:pPr>
            <a:r>
              <a:rPr lang="ru-RU" dirty="0"/>
              <a:t>Применение методов статистического анализа для изучения общественного здоровья и </a:t>
            </a:r>
            <a:r>
              <a:rPr lang="ru-RU" dirty="0" err="1"/>
              <a:t>здравоохранения:Учебное</a:t>
            </a:r>
            <a:r>
              <a:rPr lang="ru-RU" dirty="0"/>
              <a:t> пособие для вузов/Под ред.В.З.Кучеренко.-М.:ГЭОТАР-Медиа,2007. 256 б</a:t>
            </a:r>
            <a:r>
              <a:rPr lang="ru-RU" dirty="0" smtClean="0"/>
              <a:t>.</a:t>
            </a:r>
          </a:p>
          <a:p>
            <a:pPr marL="457200" indent="-457200" algn="l">
              <a:buFont typeface="+mj-lt"/>
              <a:buAutoNum type="arabicParenR"/>
            </a:pPr>
            <a:r>
              <a:rPr lang="kk-KZ" dirty="0" smtClean="0"/>
              <a:t>Интернет желісі.</a:t>
            </a:r>
            <a:endParaRPr lang="ru-RU" dirty="0"/>
          </a:p>
        </p:txBody>
      </p:sp>
    </p:spTree>
    <p:extLst>
      <p:ext uri="{BB962C8B-B14F-4D97-AF65-F5344CB8AC3E}">
        <p14:creationId xmlns:p14="http://schemas.microsoft.com/office/powerpoint/2010/main" val="267598136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900765" y="-56364"/>
            <a:ext cx="8930747" cy="952500"/>
          </a:xfrm>
        </p:spPr>
        <p:txBody>
          <a:bodyPr/>
          <a:lstStyle/>
          <a:p>
            <a:pPr algn="ctr"/>
            <a:r>
              <a:rPr lang="kk-KZ" dirty="0" smtClean="0"/>
              <a:t>Жалпы кіріспе.</a:t>
            </a:r>
            <a:endParaRPr lang="ru-RU" dirty="0"/>
          </a:p>
        </p:txBody>
      </p:sp>
      <p:sp>
        <p:nvSpPr>
          <p:cNvPr id="3" name="Текст 2"/>
          <p:cNvSpPr>
            <a:spLocks noGrp="1"/>
          </p:cNvSpPr>
          <p:nvPr>
            <p:ph type="body" idx="1"/>
          </p:nvPr>
        </p:nvSpPr>
        <p:spPr>
          <a:xfrm>
            <a:off x="1746778" y="1165811"/>
            <a:ext cx="6965422" cy="5384800"/>
          </a:xfrm>
        </p:spPr>
        <p:txBody>
          <a:bodyPr>
            <a:normAutofit fontScale="92500" lnSpcReduction="20000"/>
          </a:bodyPr>
          <a:lstStyle/>
          <a:p>
            <a:pPr marL="342900" indent="-342900" algn="l">
              <a:buFont typeface="Wingdings" panose="05000000000000000000" pitchFamily="2" charset="2"/>
              <a:buChar char="Ø"/>
            </a:pPr>
            <a:r>
              <a:rPr lang="ru-RU" sz="2800" dirty="0"/>
              <a:t> Статистика- </a:t>
            </a:r>
            <a:r>
              <a:rPr lang="ru-RU" sz="2800" dirty="0" err="1"/>
              <a:t>бұл</a:t>
            </a:r>
            <a:r>
              <a:rPr lang="ru-RU" sz="2800" dirty="0"/>
              <a:t> </a:t>
            </a:r>
            <a:r>
              <a:rPr lang="ru-RU" sz="2800" dirty="0" err="1"/>
              <a:t>кездейсоқ</a:t>
            </a:r>
            <a:r>
              <a:rPr lang="ru-RU" sz="2800" dirty="0"/>
              <a:t> </a:t>
            </a:r>
            <a:r>
              <a:rPr lang="ru-RU" sz="2800" dirty="0" err="1"/>
              <a:t>деректер</a:t>
            </a:r>
            <a:r>
              <a:rPr lang="ru-RU" sz="2800" dirty="0"/>
              <a:t> </a:t>
            </a:r>
            <a:r>
              <a:rPr lang="ru-RU" sz="2800" dirty="0" err="1"/>
              <a:t>арасынан</a:t>
            </a:r>
            <a:r>
              <a:rPr lang="ru-RU" sz="2800" dirty="0"/>
              <a:t> </a:t>
            </a:r>
            <a:r>
              <a:rPr lang="ru-RU" sz="2800" dirty="0" err="1"/>
              <a:t>заңдылықтарды</a:t>
            </a:r>
            <a:r>
              <a:rPr lang="ru-RU" sz="2800" dirty="0"/>
              <a:t> </a:t>
            </a:r>
            <a:r>
              <a:rPr lang="ru-RU" sz="2800" dirty="0" err="1"/>
              <a:t>көруге</a:t>
            </a:r>
            <a:r>
              <a:rPr lang="ru-RU" sz="2800" dirty="0"/>
              <a:t>, </a:t>
            </a:r>
            <a:r>
              <a:rPr lang="ru-RU" sz="2800" dirty="0" err="1"/>
              <a:t>олардың</a:t>
            </a:r>
            <a:r>
              <a:rPr lang="ru-RU" sz="2800" dirty="0"/>
              <a:t> </a:t>
            </a:r>
            <a:r>
              <a:rPr lang="ru-RU" sz="2800" dirty="0" err="1"/>
              <a:t>ішіндегі</a:t>
            </a:r>
            <a:r>
              <a:rPr lang="ru-RU" sz="2800" dirty="0"/>
              <a:t> </a:t>
            </a:r>
            <a:r>
              <a:rPr lang="ru-RU" sz="2800" dirty="0" err="1"/>
              <a:t>нық</a:t>
            </a:r>
            <a:r>
              <a:rPr lang="ru-RU" sz="2800" dirty="0"/>
              <a:t> </a:t>
            </a:r>
            <a:r>
              <a:rPr lang="ru-RU" sz="2800" dirty="0" err="1"/>
              <a:t>байланыстарды</a:t>
            </a:r>
            <a:r>
              <a:rPr lang="ru-RU" sz="2800" dirty="0"/>
              <a:t> </a:t>
            </a:r>
            <a:r>
              <a:rPr lang="ru-RU" sz="2800" dirty="0" err="1"/>
              <a:t>ерекшелеуге,қабылданған</a:t>
            </a:r>
            <a:r>
              <a:rPr lang="ru-RU" sz="2800" dirty="0"/>
              <a:t> </a:t>
            </a:r>
            <a:r>
              <a:rPr lang="ru-RU" sz="2800" dirty="0" err="1"/>
              <a:t>барлық</a:t>
            </a:r>
            <a:r>
              <a:rPr lang="ru-RU" sz="2800" dirty="0"/>
              <a:t> </a:t>
            </a:r>
            <a:r>
              <a:rPr lang="ru-RU" sz="2800" dirty="0" err="1"/>
              <a:t>шешімдер</a:t>
            </a:r>
            <a:r>
              <a:rPr lang="ru-RU" sz="2800" dirty="0"/>
              <a:t> </a:t>
            </a:r>
            <a:r>
              <a:rPr lang="ru-RU" sz="2800" dirty="0" err="1"/>
              <a:t>арасынан</a:t>
            </a:r>
            <a:r>
              <a:rPr lang="ru-RU" sz="2800" dirty="0"/>
              <a:t> </a:t>
            </a:r>
            <a:r>
              <a:rPr lang="ru-RU" sz="2800" dirty="0" err="1"/>
              <a:t>дұрыс</a:t>
            </a:r>
            <a:r>
              <a:rPr lang="ru-RU" sz="2800" dirty="0"/>
              <a:t> </a:t>
            </a:r>
            <a:r>
              <a:rPr lang="ru-RU" sz="2800" dirty="0" err="1"/>
              <a:t>шешімдер</a:t>
            </a:r>
            <a:r>
              <a:rPr lang="ru-RU" sz="2800" dirty="0"/>
              <a:t> </a:t>
            </a:r>
            <a:r>
              <a:rPr lang="ru-RU" sz="2800" dirty="0" err="1"/>
              <a:t>үлесін</a:t>
            </a:r>
            <a:r>
              <a:rPr lang="ru-RU" sz="2800" dirty="0"/>
              <a:t> </a:t>
            </a:r>
            <a:r>
              <a:rPr lang="ru-RU" sz="2800" dirty="0" err="1"/>
              <a:t>арттыру</a:t>
            </a:r>
            <a:r>
              <a:rPr lang="ru-RU" sz="2800" dirty="0"/>
              <a:t> </a:t>
            </a:r>
            <a:r>
              <a:rPr lang="ru-RU" sz="2800" dirty="0" err="1"/>
              <a:t>әрекетін</a:t>
            </a:r>
            <a:r>
              <a:rPr lang="ru-RU" sz="2800" dirty="0"/>
              <a:t> </a:t>
            </a:r>
            <a:r>
              <a:rPr lang="ru-RU" sz="2800" dirty="0" err="1"/>
              <a:t>анықтауға</a:t>
            </a:r>
            <a:r>
              <a:rPr lang="ru-RU" sz="2800" dirty="0"/>
              <a:t> </a:t>
            </a:r>
            <a:r>
              <a:rPr lang="ru-RU" sz="2800" dirty="0" err="1"/>
              <a:t>мүмкіндік</a:t>
            </a:r>
            <a:r>
              <a:rPr lang="ru-RU" sz="2800" dirty="0"/>
              <a:t> </a:t>
            </a:r>
            <a:r>
              <a:rPr lang="ru-RU" sz="2800" dirty="0" err="1"/>
              <a:t>беретін</a:t>
            </a:r>
            <a:r>
              <a:rPr lang="ru-RU" sz="2800" dirty="0"/>
              <a:t> </a:t>
            </a:r>
            <a:r>
              <a:rPr lang="ru-RU" sz="2800" dirty="0" err="1"/>
              <a:t>ғылым</a:t>
            </a:r>
            <a:r>
              <a:rPr lang="ru-RU" sz="2800" dirty="0" smtClean="0"/>
              <a:t>.</a:t>
            </a:r>
          </a:p>
          <a:p>
            <a:pPr marL="342900" indent="-342900" algn="l">
              <a:buFont typeface="Wingdings" panose="05000000000000000000" pitchFamily="2" charset="2"/>
              <a:buChar char="Ø"/>
            </a:pPr>
            <a:r>
              <a:rPr lang="kk-KZ" sz="2800" dirty="0" smtClean="0"/>
              <a:t>Сонымен бірге, деректерді </a:t>
            </a:r>
            <a:r>
              <a:rPr lang="kk-KZ" sz="2800" dirty="0"/>
              <a:t>(бақылау нәтижелерін) жинау, топтау, жүйелеу, сипаттау, талдау және </a:t>
            </a:r>
            <a:r>
              <a:rPr lang="kk-KZ" sz="2800" dirty="0" smtClean="0"/>
              <a:t>түсіндіру,бас </a:t>
            </a:r>
            <a:r>
              <a:rPr lang="kk-KZ" sz="2800" dirty="0"/>
              <a:t>жиынтықты және олардың өзгергіштігін зерттеу</a:t>
            </a:r>
            <a:r>
              <a:rPr lang="kk-KZ" sz="2800" dirty="0" smtClean="0"/>
              <a:t>.</a:t>
            </a:r>
          </a:p>
          <a:p>
            <a:pPr marL="342900" indent="-342900" algn="l">
              <a:buFont typeface="Wingdings" panose="05000000000000000000" pitchFamily="2" charset="2"/>
              <a:buChar char="Ø"/>
            </a:pPr>
            <a:r>
              <a:rPr lang="kk-KZ" sz="2800" dirty="0"/>
              <a:t>«Статистика деген </a:t>
            </a:r>
            <a:r>
              <a:rPr lang="kk-KZ" sz="2800" dirty="0" smtClean="0"/>
              <a:t>– жалпы көріністердің </a:t>
            </a:r>
            <a:r>
              <a:rPr lang="kk-KZ" sz="2800" dirty="0"/>
              <a:t>топтық қасиеттерін математикалық </a:t>
            </a:r>
            <a:r>
              <a:rPr lang="kk-KZ" sz="2800" dirty="0" smtClean="0"/>
              <a:t>жолмен түсіндіру</a:t>
            </a:r>
            <a:r>
              <a:rPr lang="kk-KZ" sz="2800" dirty="0"/>
              <a:t>» </a:t>
            </a:r>
            <a:endParaRPr lang="kk-KZ" sz="2800" dirty="0" smtClean="0"/>
          </a:p>
          <a:p>
            <a:pPr marL="342900" indent="-342900" algn="l">
              <a:buFont typeface="Wingdings" panose="05000000000000000000" pitchFamily="2" charset="2"/>
              <a:buChar char="Ø"/>
            </a:pPr>
            <a:endParaRPr lang="ru-RU" sz="2400" dirty="0"/>
          </a:p>
        </p:txBody>
      </p:sp>
      <p:pic>
        <p:nvPicPr>
          <p:cNvPr id="4098" name="Picture 2" descr="ÐÐ°ÑÑÐ¸Ð½ÐºÐ¸ Ð¿Ð¾ Ð·Ð°Ð¿ÑÐ¾ÑÑ ÑÑÐ°ÑÐ¸ÑÑÐ¸ÑÐµÑÐºÐ°Ñ ÑÐ°Ð±Ð»Ð¸ÑÐ° Ð±Ð¸Ð¾ÑÑÐ°ÑÐ¸ÑÑÐ¸ÐºÐ°"/>
          <p:cNvPicPr>
            <a:picLocks noChangeAspect="1" noChangeArrowheads="1"/>
          </p:cNvPicPr>
          <p:nvPr/>
        </p:nvPicPr>
        <p:blipFill rotWithShape="1">
          <a:blip r:embed="rId2">
            <a:extLst>
              <a:ext uri="{28A0092B-C50C-407E-A947-70E740481C1C}">
                <a14:useLocalDpi xmlns:a14="http://schemas.microsoft.com/office/drawing/2010/main" val="0"/>
              </a:ext>
            </a:extLst>
          </a:blip>
          <a:srcRect l="7949" t="23374" r="7538" b="21531"/>
          <a:stretch/>
        </p:blipFill>
        <p:spPr bwMode="auto">
          <a:xfrm>
            <a:off x="8591096" y="3807112"/>
            <a:ext cx="3454401" cy="2255422"/>
          </a:xfrm>
          <a:prstGeom prst="rect">
            <a:avLst/>
          </a:prstGeom>
          <a:noFill/>
          <a:extLst>
            <a:ext uri="{909E8E84-426E-40DD-AFC4-6F175D3DCCD1}">
              <a14:hiddenFill xmlns:a14="http://schemas.microsoft.com/office/drawing/2010/main">
                <a:solidFill>
                  <a:srgbClr val="FFFFFF"/>
                </a:solidFill>
              </a14:hiddenFill>
            </a:ext>
          </a:extLst>
        </p:spPr>
      </p:pic>
      <p:pic>
        <p:nvPicPr>
          <p:cNvPr id="4100" name="Picture 4" descr="ÐÐ¾ÑÐ¾Ð¶ÐµÐµ Ð¸Ð·Ð¾Ð±ÑÐ°Ð¶ÐµÐ½Ð¸Ðµ"/>
          <p:cNvPicPr>
            <a:picLocks noChangeAspect="1" noChangeArrowheads="1"/>
          </p:cNvPicPr>
          <p:nvPr/>
        </p:nvPicPr>
        <p:blipFill rotWithShape="1">
          <a:blip r:embed="rId3">
            <a:extLst>
              <a:ext uri="{28A0092B-C50C-407E-A947-70E740481C1C}">
                <a14:useLocalDpi xmlns:a14="http://schemas.microsoft.com/office/drawing/2010/main" val="0"/>
              </a:ext>
            </a:extLst>
          </a:blip>
          <a:srcRect l="-1" t="8780" r="2014"/>
          <a:stretch/>
        </p:blipFill>
        <p:spPr bwMode="auto">
          <a:xfrm>
            <a:off x="8591096" y="1165811"/>
            <a:ext cx="3502251" cy="21532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2114862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171701" y="876300"/>
            <a:ext cx="9537699" cy="2717800"/>
          </a:xfrm>
        </p:spPr>
        <p:txBody>
          <a:bodyPr>
            <a:normAutofit fontScale="90000"/>
          </a:bodyPr>
          <a:lstStyle/>
          <a:p>
            <a:pPr marL="571500" indent="-571500" algn="l">
              <a:buFont typeface="Wingdings" panose="05000000000000000000" pitchFamily="2" charset="2"/>
              <a:buChar char="Ø"/>
            </a:pPr>
            <a:r>
              <a:rPr lang="ru-RU" dirty="0" err="1" smtClean="0"/>
              <a:t>Статистикалық</a:t>
            </a:r>
            <a:r>
              <a:rPr lang="ru-RU" dirty="0" smtClean="0"/>
              <a:t> </a:t>
            </a:r>
            <a:r>
              <a:rPr lang="ru-RU" dirty="0" err="1"/>
              <a:t>жинақтау</a:t>
            </a:r>
            <a:r>
              <a:rPr lang="ru-RU" dirty="0"/>
              <a:t> </a:t>
            </a:r>
            <a:r>
              <a:rPr lang="ru-RU" dirty="0" err="1"/>
              <a:t>дегеніміз</a:t>
            </a:r>
            <a:r>
              <a:rPr lang="ru-RU" dirty="0"/>
              <a:t> </a:t>
            </a:r>
            <a:r>
              <a:rPr lang="ru-RU" dirty="0" err="1"/>
              <a:t>бақылау</a:t>
            </a:r>
            <a:r>
              <a:rPr lang="ru-RU" dirty="0"/>
              <a:t> </a:t>
            </a:r>
            <a:r>
              <a:rPr lang="ru-RU" dirty="0" err="1"/>
              <a:t>нәтижесінде</a:t>
            </a:r>
            <a:r>
              <a:rPr lang="ru-RU" dirty="0"/>
              <a:t> </a:t>
            </a:r>
            <a:r>
              <a:rPr lang="ru-RU" dirty="0" err="1"/>
              <a:t>жинақталған</a:t>
            </a:r>
            <a:r>
              <a:rPr lang="ru-RU" dirty="0"/>
              <a:t> </a:t>
            </a:r>
            <a:r>
              <a:rPr lang="ru-RU" dirty="0" err="1"/>
              <a:t>алғашқы</a:t>
            </a:r>
            <a:r>
              <a:rPr lang="ru-RU" dirty="0"/>
              <a:t> </a:t>
            </a:r>
            <a:r>
              <a:rPr lang="ru-RU" dirty="0" err="1"/>
              <a:t>мәліметтерді</a:t>
            </a:r>
            <a:r>
              <a:rPr lang="ru-RU" dirty="0"/>
              <a:t> </a:t>
            </a:r>
            <a:r>
              <a:rPr lang="ru-RU" dirty="0" err="1"/>
              <a:t>ғылыми</a:t>
            </a:r>
            <a:r>
              <a:rPr lang="ru-RU" dirty="0"/>
              <a:t> </a:t>
            </a:r>
            <a:r>
              <a:rPr lang="ru-RU" dirty="0" err="1"/>
              <a:t>жүйеде</a:t>
            </a:r>
            <a:r>
              <a:rPr lang="ru-RU" dirty="0"/>
              <a:t> </a:t>
            </a:r>
            <a:r>
              <a:rPr lang="ru-RU" dirty="0" err="1"/>
              <a:t>өңдеу</a:t>
            </a:r>
            <a:r>
              <a:rPr lang="ru-RU" dirty="0"/>
              <a:t> </a:t>
            </a:r>
            <a:r>
              <a:rPr lang="ru-RU" dirty="0" err="1"/>
              <a:t>және</a:t>
            </a:r>
            <a:r>
              <a:rPr lang="ru-RU" dirty="0"/>
              <a:t> </a:t>
            </a:r>
            <a:r>
              <a:rPr lang="ru-RU" dirty="0" err="1"/>
              <a:t>жиынтық</a:t>
            </a:r>
            <a:r>
              <a:rPr lang="ru-RU" dirty="0"/>
              <a:t> </a:t>
            </a:r>
            <a:r>
              <a:rPr lang="ru-RU" dirty="0" err="1"/>
              <a:t>бірліктері</a:t>
            </a:r>
            <a:r>
              <a:rPr lang="ru-RU" dirty="0"/>
              <a:t> </a:t>
            </a:r>
            <a:r>
              <a:rPr lang="ru-RU" dirty="0" err="1"/>
              <a:t>белгілері</a:t>
            </a:r>
            <a:r>
              <a:rPr lang="ru-RU" dirty="0"/>
              <a:t> </a:t>
            </a:r>
            <a:r>
              <a:rPr lang="ru-RU" dirty="0" err="1"/>
              <a:t>бойынша</a:t>
            </a:r>
            <a:r>
              <a:rPr lang="ru-RU" dirty="0"/>
              <a:t> </a:t>
            </a:r>
            <a:r>
              <a:rPr lang="ru-RU" dirty="0" err="1"/>
              <a:t>топтау</a:t>
            </a:r>
            <a:r>
              <a:rPr lang="ru-RU" dirty="0"/>
              <a:t>, </a:t>
            </a:r>
            <a:r>
              <a:rPr lang="ru-RU" dirty="0" err="1"/>
              <a:t>қорытынды</a:t>
            </a:r>
            <a:r>
              <a:rPr lang="ru-RU" dirty="0"/>
              <a:t> </a:t>
            </a:r>
            <a:r>
              <a:rPr lang="ru-RU" dirty="0" err="1"/>
              <a:t>көрсеткіштерін</a:t>
            </a:r>
            <a:r>
              <a:rPr lang="ru-RU" dirty="0"/>
              <a:t> </a:t>
            </a:r>
            <a:r>
              <a:rPr lang="ru-RU" dirty="0" err="1"/>
              <a:t>есептеу</a:t>
            </a:r>
            <a:r>
              <a:rPr lang="ru-RU" dirty="0"/>
              <a:t>.</a:t>
            </a:r>
            <a:br>
              <a:rPr lang="ru-RU" dirty="0"/>
            </a:br>
            <a:endParaRPr lang="ru-RU" dirty="0"/>
          </a:p>
        </p:txBody>
      </p:sp>
      <p:pic>
        <p:nvPicPr>
          <p:cNvPr id="5124" name="Picture 4" descr="ÐÐ°ÑÑÐ¸Ð½ÐºÐ¸ Ð¿Ð¾ Ð·Ð°Ð¿ÑÐ¾ÑÑ Ð²Ð¸Ð´Ñ ÑÑÐ°ÑÐ¸ÑÑÐ¸ÐºÐ¸"/>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000501" y="3128963"/>
            <a:ext cx="4622799" cy="339953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6199199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026178" y="0"/>
            <a:ext cx="8930747" cy="889001"/>
          </a:xfrm>
        </p:spPr>
        <p:txBody>
          <a:bodyPr>
            <a:normAutofit/>
          </a:bodyPr>
          <a:lstStyle/>
          <a:p>
            <a:pPr algn="ctr"/>
            <a:r>
              <a:rPr lang="kk-KZ" sz="4400" dirty="0" smtClean="0"/>
              <a:t>Статистикалық жинақтау</a:t>
            </a:r>
            <a:endParaRPr lang="ru-RU" sz="4400" dirty="0"/>
          </a:p>
        </p:txBody>
      </p:sp>
      <p:sp>
        <p:nvSpPr>
          <p:cNvPr id="3" name="Текст 2"/>
          <p:cNvSpPr>
            <a:spLocks noGrp="1"/>
          </p:cNvSpPr>
          <p:nvPr>
            <p:ph type="body" idx="1"/>
          </p:nvPr>
        </p:nvSpPr>
        <p:spPr>
          <a:xfrm>
            <a:off x="2242078" y="889001"/>
            <a:ext cx="9759421" cy="5382620"/>
          </a:xfrm>
        </p:spPr>
        <p:txBody>
          <a:bodyPr>
            <a:noAutofit/>
          </a:bodyPr>
          <a:lstStyle/>
          <a:p>
            <a:pPr algn="l"/>
            <a:r>
              <a:rPr lang="ru-RU" sz="2800" dirty="0" err="1"/>
              <a:t>Статистикалық</a:t>
            </a:r>
            <a:r>
              <a:rPr lang="ru-RU" sz="2800" dirty="0"/>
              <a:t> </a:t>
            </a:r>
            <a:r>
              <a:rPr lang="ru-RU" sz="2800" dirty="0" err="1"/>
              <a:t>мәліметтерді</a:t>
            </a:r>
            <a:r>
              <a:rPr lang="ru-RU" sz="2800" dirty="0"/>
              <a:t> </a:t>
            </a:r>
            <a:r>
              <a:rPr lang="ru-RU" sz="2800" dirty="0" err="1"/>
              <a:t>жинақтаудың</a:t>
            </a:r>
            <a:r>
              <a:rPr lang="ru-RU" sz="2800" dirty="0"/>
              <a:t> </a:t>
            </a:r>
            <a:r>
              <a:rPr lang="ru-RU" sz="2800" dirty="0" err="1"/>
              <a:t>екі</a:t>
            </a:r>
            <a:r>
              <a:rPr lang="ru-RU" sz="2800" dirty="0"/>
              <a:t> </a:t>
            </a:r>
            <a:r>
              <a:rPr lang="ru-RU" sz="2800" dirty="0" err="1"/>
              <a:t>түрі</a:t>
            </a:r>
            <a:r>
              <a:rPr lang="ru-RU" sz="2800" dirty="0"/>
              <a:t> бар:</a:t>
            </a:r>
            <a:br>
              <a:rPr lang="ru-RU" sz="2800" dirty="0"/>
            </a:br>
            <a:r>
              <a:rPr lang="ru-RU" sz="2800" dirty="0" err="1"/>
              <a:t>жай</a:t>
            </a:r>
            <a:r>
              <a:rPr lang="ru-RU" sz="2800" dirty="0"/>
              <a:t> </a:t>
            </a:r>
            <a:r>
              <a:rPr lang="ru-RU" sz="2800" dirty="0" err="1" smtClean="0"/>
              <a:t>және</a:t>
            </a:r>
            <a:r>
              <a:rPr lang="ru-RU" sz="2800" dirty="0" smtClean="0"/>
              <a:t> </a:t>
            </a:r>
            <a:r>
              <a:rPr lang="ru-RU" sz="2800" dirty="0" err="1" smtClean="0"/>
              <a:t>күрделі</a:t>
            </a:r>
            <a:r>
              <a:rPr lang="ru-RU" sz="2800" dirty="0" smtClean="0"/>
              <a:t>.</a:t>
            </a:r>
          </a:p>
          <a:p>
            <a:pPr marL="342900" indent="-342900" algn="l">
              <a:buFont typeface="Wingdings" panose="05000000000000000000" pitchFamily="2" charset="2"/>
              <a:buChar char="ü"/>
            </a:pPr>
            <a:r>
              <a:rPr lang="ru-RU" sz="2800" dirty="0" smtClean="0"/>
              <a:t> </a:t>
            </a:r>
            <a:r>
              <a:rPr lang="ru-RU" sz="2800" dirty="0" err="1"/>
              <a:t>Жай</a:t>
            </a:r>
            <a:r>
              <a:rPr lang="ru-RU" sz="2800" dirty="0"/>
              <a:t> </a:t>
            </a:r>
            <a:r>
              <a:rPr lang="ru-RU" sz="2800" dirty="0" err="1"/>
              <a:t>жинақтау</a:t>
            </a:r>
            <a:r>
              <a:rPr lang="ru-RU" sz="2800" dirty="0"/>
              <a:t> </a:t>
            </a:r>
            <a:r>
              <a:rPr lang="ru-RU" sz="2800" dirty="0" err="1"/>
              <a:t>жинақталған</a:t>
            </a:r>
            <a:r>
              <a:rPr lang="ru-RU" sz="2800" dirty="0"/>
              <a:t> </a:t>
            </a:r>
            <a:r>
              <a:rPr lang="ru-RU" sz="2800" dirty="0" err="1"/>
              <a:t>мәліметтерді</a:t>
            </a:r>
            <a:r>
              <a:rPr lang="ru-RU" sz="2800" dirty="0"/>
              <a:t>,</a:t>
            </a:r>
            <a:br>
              <a:rPr lang="ru-RU" sz="2800" dirty="0"/>
            </a:br>
            <a:r>
              <a:rPr lang="ru-RU" sz="2800" dirty="0" err="1"/>
              <a:t>материалдарды</a:t>
            </a:r>
            <a:r>
              <a:rPr lang="ru-RU" sz="2800" dirty="0"/>
              <a:t> </a:t>
            </a:r>
            <a:r>
              <a:rPr lang="ru-RU" sz="2800" dirty="0" err="1"/>
              <a:t>топтамай</a:t>
            </a:r>
            <a:r>
              <a:rPr lang="ru-RU" sz="2800" dirty="0"/>
              <a:t> </a:t>
            </a:r>
            <a:r>
              <a:rPr lang="ru-RU" sz="2800" dirty="0" err="1"/>
              <a:t>қорытынды</a:t>
            </a:r>
            <a:r>
              <a:rPr lang="ru-RU" sz="2800" dirty="0"/>
              <a:t> </a:t>
            </a:r>
            <a:r>
              <a:rPr lang="ru-RU" sz="2800" dirty="0" err="1"/>
              <a:t>жасау</a:t>
            </a:r>
            <a:r>
              <a:rPr lang="ru-RU" sz="2800" dirty="0"/>
              <a:t>. </a:t>
            </a:r>
            <a:endParaRPr lang="ru-RU" sz="2800" dirty="0" smtClean="0"/>
          </a:p>
          <a:p>
            <a:pPr marL="342900" indent="-342900" algn="l">
              <a:buFont typeface="Wingdings" panose="05000000000000000000" pitchFamily="2" charset="2"/>
              <a:buChar char="ü"/>
            </a:pPr>
            <a:r>
              <a:rPr lang="ru-RU" sz="2800" dirty="0" err="1" smtClean="0"/>
              <a:t>Күрделі</a:t>
            </a:r>
            <a:r>
              <a:rPr lang="ru-RU" sz="2800" dirty="0" smtClean="0"/>
              <a:t> </a:t>
            </a:r>
            <a:r>
              <a:rPr lang="ru-RU" sz="2800" dirty="0" err="1" smtClean="0"/>
              <a:t>жинақтау</a:t>
            </a:r>
            <a:r>
              <a:rPr lang="ru-RU" sz="2800" dirty="0" smtClean="0"/>
              <a:t> </a:t>
            </a:r>
            <a:r>
              <a:rPr lang="ru-RU" sz="2800" dirty="0" err="1" smtClean="0"/>
              <a:t>бағдарлама</a:t>
            </a:r>
            <a:r>
              <a:rPr lang="ru-RU" sz="2800" dirty="0" smtClean="0"/>
              <a:t> </a:t>
            </a:r>
            <a:r>
              <a:rPr lang="ru-RU" sz="2800" dirty="0" err="1"/>
              <a:t>бойынша</a:t>
            </a:r>
            <a:r>
              <a:rPr lang="ru-RU" sz="2800" dirty="0"/>
              <a:t> </a:t>
            </a:r>
            <a:r>
              <a:rPr lang="ru-RU" sz="2800" dirty="0" err="1"/>
              <a:t>жиынтық</a:t>
            </a:r>
            <a:r>
              <a:rPr lang="ru-RU" sz="2800" dirty="0"/>
              <a:t> </a:t>
            </a:r>
            <a:r>
              <a:rPr lang="ru-RU" sz="2800" dirty="0" err="1"/>
              <a:t>бірліктерді</a:t>
            </a:r>
            <a:r>
              <a:rPr lang="ru-RU" sz="2800" dirty="0"/>
              <a:t> </a:t>
            </a:r>
            <a:r>
              <a:rPr lang="ru-RU" sz="2800" dirty="0" err="1"/>
              <a:t>топқа</a:t>
            </a:r>
            <a:r>
              <a:rPr lang="ru-RU" sz="2800" dirty="0"/>
              <a:t> </a:t>
            </a:r>
            <a:r>
              <a:rPr lang="ru-RU" sz="2800" dirty="0" err="1" smtClean="0"/>
              <a:t>бөлу</a:t>
            </a:r>
            <a:r>
              <a:rPr lang="ru-RU" sz="2800" dirty="0" smtClean="0"/>
              <a:t> </a:t>
            </a:r>
            <a:r>
              <a:rPr lang="ru-RU" sz="2800" dirty="0" err="1" smtClean="0"/>
              <a:t>және</a:t>
            </a:r>
            <a:r>
              <a:rPr lang="ru-RU" sz="2800" dirty="0" smtClean="0"/>
              <a:t> </a:t>
            </a:r>
            <a:r>
              <a:rPr lang="ru-RU" sz="2800" dirty="0" err="1" smtClean="0"/>
              <a:t>әрбір</a:t>
            </a:r>
            <a:r>
              <a:rPr lang="ru-RU" sz="2800" dirty="0" smtClean="0"/>
              <a:t> топ </a:t>
            </a:r>
            <a:r>
              <a:rPr lang="ru-RU" sz="2800" dirty="0" err="1"/>
              <a:t>бойынша</a:t>
            </a:r>
            <a:r>
              <a:rPr lang="ru-RU" sz="2800" dirty="0"/>
              <a:t> </a:t>
            </a:r>
            <a:r>
              <a:rPr lang="ru-RU" sz="2800" dirty="0" err="1"/>
              <a:t>жиынтықты</a:t>
            </a:r>
            <a:r>
              <a:rPr lang="ru-RU" sz="2800" dirty="0"/>
              <a:t> </a:t>
            </a:r>
            <a:r>
              <a:rPr lang="ru-RU" sz="2800" dirty="0" err="1"/>
              <a:t>есептеп</a:t>
            </a:r>
            <a:r>
              <a:rPr lang="ru-RU" sz="2800" dirty="0"/>
              <a:t> </a:t>
            </a:r>
            <a:r>
              <a:rPr lang="ru-RU" sz="2800" dirty="0" err="1"/>
              <a:t>шығару</a:t>
            </a:r>
            <a:r>
              <a:rPr lang="ru-RU" sz="2800" dirty="0" smtClean="0"/>
              <a:t>.</a:t>
            </a:r>
          </a:p>
          <a:p>
            <a:pPr marL="342900" indent="-342900" algn="l">
              <a:buFont typeface="Wingdings" panose="05000000000000000000" pitchFamily="2" charset="2"/>
              <a:buChar char="ü"/>
            </a:pPr>
            <a:r>
              <a:rPr lang="ru-RU" sz="2800" dirty="0" err="1" smtClean="0"/>
              <a:t>Мәліметтер</a:t>
            </a:r>
            <a:r>
              <a:rPr lang="ru-RU" sz="2800" dirty="0" smtClean="0"/>
              <a:t> </a:t>
            </a:r>
            <a:r>
              <a:rPr lang="ru-RU" sz="2800" dirty="0" err="1"/>
              <a:t>қолмен</a:t>
            </a:r>
            <a:r>
              <a:rPr lang="ru-RU" sz="2800" dirty="0"/>
              <a:t> </a:t>
            </a:r>
            <a:r>
              <a:rPr lang="ru-RU" sz="2800" dirty="0" err="1"/>
              <a:t>және</a:t>
            </a:r>
            <a:r>
              <a:rPr lang="ru-RU" sz="2800" dirty="0"/>
              <a:t> </a:t>
            </a:r>
            <a:r>
              <a:rPr lang="ru-RU" sz="2800" dirty="0" err="1" smtClean="0"/>
              <a:t>машиналық</a:t>
            </a:r>
            <a:r>
              <a:rPr lang="ru-RU" sz="2800" dirty="0" smtClean="0"/>
              <a:t> </a:t>
            </a:r>
            <a:r>
              <a:rPr lang="ru-RU" sz="2800" dirty="0" err="1" smtClean="0"/>
              <a:t>тәсілдермен</a:t>
            </a:r>
            <a:r>
              <a:rPr lang="ru-RU" sz="2800" dirty="0" smtClean="0"/>
              <a:t> </a:t>
            </a:r>
            <a:r>
              <a:rPr lang="ru-RU" sz="2800" dirty="0" err="1"/>
              <a:t>жинақталады</a:t>
            </a:r>
            <a:r>
              <a:rPr lang="ru-RU" sz="2800" dirty="0"/>
              <a:t>. </a:t>
            </a:r>
            <a:r>
              <a:rPr lang="ru-RU" sz="2800" dirty="0" err="1"/>
              <a:t>Мәліметтерді</a:t>
            </a:r>
            <a:r>
              <a:rPr lang="ru-RU" sz="2800" dirty="0"/>
              <a:t> </a:t>
            </a:r>
            <a:r>
              <a:rPr lang="ru-RU" sz="2800" dirty="0" err="1" smtClean="0"/>
              <a:t>санмен</a:t>
            </a:r>
            <a:r>
              <a:rPr lang="ru-RU" sz="2800" dirty="0" smtClean="0"/>
              <a:t> </a:t>
            </a:r>
            <a:r>
              <a:rPr lang="ru-RU" sz="2800" dirty="0" err="1" smtClean="0"/>
              <a:t>белгілеу</a:t>
            </a:r>
            <a:r>
              <a:rPr lang="ru-RU" sz="2800" dirty="0"/>
              <a:t>, </a:t>
            </a:r>
            <a:r>
              <a:rPr lang="ru-RU" sz="2800" dirty="0" err="1"/>
              <a:t>оларды</a:t>
            </a:r>
            <a:r>
              <a:rPr lang="ru-RU" sz="2800" dirty="0"/>
              <a:t> </a:t>
            </a:r>
            <a:r>
              <a:rPr lang="ru-RU" sz="2800" dirty="0" err="1"/>
              <a:t>жинақтау</a:t>
            </a:r>
            <a:r>
              <a:rPr lang="ru-RU" sz="2800" dirty="0"/>
              <a:t>, </a:t>
            </a:r>
            <a:r>
              <a:rPr lang="ru-RU" sz="2800" dirty="0" err="1"/>
              <a:t>бөлу</a:t>
            </a:r>
            <a:r>
              <a:rPr lang="ru-RU" sz="2800" dirty="0"/>
              <a:t>, </a:t>
            </a:r>
            <a:r>
              <a:rPr lang="ru-RU" sz="2800" dirty="0" err="1" smtClean="0"/>
              <a:t>қорытындылау</a:t>
            </a:r>
            <a:r>
              <a:rPr lang="ru-RU" sz="2800" dirty="0" smtClean="0"/>
              <a:t> </a:t>
            </a:r>
            <a:r>
              <a:rPr lang="ru-RU" sz="2800" dirty="0" err="1" smtClean="0"/>
              <a:t>қолмен</a:t>
            </a:r>
            <a:r>
              <a:rPr lang="ru-RU" sz="2800" dirty="0" smtClean="0"/>
              <a:t> </a:t>
            </a:r>
            <a:r>
              <a:rPr lang="ru-RU" sz="2800" dirty="0" err="1"/>
              <a:t>жинақтау</a:t>
            </a:r>
            <a:r>
              <a:rPr lang="ru-RU" sz="2800" dirty="0"/>
              <a:t> </a:t>
            </a:r>
            <a:r>
              <a:rPr lang="ru-RU" sz="2800" dirty="0" err="1"/>
              <a:t>тәсіліне</a:t>
            </a:r>
            <a:r>
              <a:rPr lang="ru-RU" sz="2800" dirty="0"/>
              <a:t> </a:t>
            </a:r>
            <a:r>
              <a:rPr lang="ru-RU" sz="2800" dirty="0" err="1" smtClean="0"/>
              <a:t>жатады.Машинамен</a:t>
            </a:r>
            <a:r>
              <a:rPr lang="ru-RU" sz="2800" dirty="0" smtClean="0"/>
              <a:t> </a:t>
            </a:r>
            <a:r>
              <a:rPr lang="ru-RU" sz="2800" dirty="0" err="1"/>
              <a:t>жинақтау</a:t>
            </a:r>
            <a:r>
              <a:rPr lang="ru-RU" sz="2800" dirty="0"/>
              <a:t> </a:t>
            </a:r>
            <a:r>
              <a:rPr lang="ru-RU" sz="2800" dirty="0" err="1"/>
              <a:t>электронды</a:t>
            </a:r>
            <a:r>
              <a:rPr lang="ru-RU" sz="2800" dirty="0"/>
              <a:t> </a:t>
            </a:r>
            <a:r>
              <a:rPr lang="ru-RU" sz="2800" dirty="0" err="1" smtClean="0"/>
              <a:t>есептеу</a:t>
            </a:r>
            <a:r>
              <a:rPr lang="ru-RU" sz="2800" dirty="0" smtClean="0"/>
              <a:t> </a:t>
            </a:r>
            <a:r>
              <a:rPr lang="ru-RU" sz="2800" dirty="0" err="1" smtClean="0"/>
              <a:t>машиналарында</a:t>
            </a:r>
            <a:r>
              <a:rPr lang="ru-RU" sz="2800" dirty="0" smtClean="0"/>
              <a:t> </a:t>
            </a:r>
            <a:r>
              <a:rPr lang="ru-RU" sz="2800" dirty="0" err="1"/>
              <a:t>және</a:t>
            </a:r>
            <a:r>
              <a:rPr lang="ru-RU" sz="2800" dirty="0"/>
              <a:t> </a:t>
            </a:r>
            <a:r>
              <a:rPr lang="ru-RU" sz="2800" dirty="0" err="1" smtClean="0"/>
              <a:t>компьютерлерде</a:t>
            </a:r>
            <a:r>
              <a:rPr lang="ru-RU" sz="2800" dirty="0" smtClean="0"/>
              <a:t>  </a:t>
            </a:r>
            <a:r>
              <a:rPr lang="ru-RU" sz="2800" dirty="0" err="1" smtClean="0"/>
              <a:t>жүргізіледі</a:t>
            </a:r>
            <a:r>
              <a:rPr lang="ru-RU" sz="2800" dirty="0" smtClean="0"/>
              <a:t>.</a:t>
            </a:r>
            <a:endParaRPr lang="ru-RU" sz="2800" dirty="0"/>
          </a:p>
        </p:txBody>
      </p:sp>
    </p:spTree>
    <p:extLst>
      <p:ext uri="{BB962C8B-B14F-4D97-AF65-F5344CB8AC3E}">
        <p14:creationId xmlns:p14="http://schemas.microsoft.com/office/powerpoint/2010/main" val="283082293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Текст 2"/>
          <p:cNvSpPr>
            <a:spLocks noGrp="1"/>
          </p:cNvSpPr>
          <p:nvPr>
            <p:ph type="body" idx="1"/>
          </p:nvPr>
        </p:nvSpPr>
        <p:spPr>
          <a:xfrm>
            <a:off x="1905000" y="472080"/>
            <a:ext cx="10706100" cy="4938119"/>
          </a:xfrm>
        </p:spPr>
        <p:txBody>
          <a:bodyPr>
            <a:normAutofit/>
          </a:bodyPr>
          <a:lstStyle/>
          <a:p>
            <a:pPr marL="342900" indent="-342900" algn="l">
              <a:buFont typeface="Wingdings" panose="05000000000000000000" pitchFamily="2" charset="2"/>
              <a:buChar char="Ø"/>
            </a:pPr>
            <a:r>
              <a:rPr lang="ru-RU" sz="4000" b="1" dirty="0" err="1" smtClean="0">
                <a:effectLst>
                  <a:outerShdw blurRad="38100" dist="38100" dir="2700000" algn="tl">
                    <a:srgbClr val="000000">
                      <a:alpha val="43137"/>
                    </a:srgbClr>
                  </a:outerShdw>
                </a:effectLst>
              </a:rPr>
              <a:t>Статистикалық</a:t>
            </a:r>
            <a:r>
              <a:rPr lang="ru-RU" sz="4000" b="1" dirty="0" smtClean="0">
                <a:effectLst>
                  <a:outerShdw blurRad="38100" dist="38100" dir="2700000" algn="tl">
                    <a:srgbClr val="000000">
                      <a:alpha val="43137"/>
                    </a:srgbClr>
                  </a:outerShdw>
                </a:effectLst>
              </a:rPr>
              <a:t> </a:t>
            </a:r>
            <a:r>
              <a:rPr lang="ru-RU" sz="4000" b="1" dirty="0" err="1">
                <a:effectLst>
                  <a:outerShdw blurRad="38100" dist="38100" dir="2700000" algn="tl">
                    <a:srgbClr val="000000">
                      <a:alpha val="43137"/>
                    </a:srgbClr>
                  </a:outerShdw>
                </a:effectLst>
              </a:rPr>
              <a:t>топтау</a:t>
            </a:r>
            <a:r>
              <a:rPr lang="ru-RU" sz="4000" b="1" dirty="0">
                <a:effectLst>
                  <a:outerShdw blurRad="38100" dist="38100" dir="2700000" algn="tl">
                    <a:srgbClr val="000000">
                      <a:alpha val="43137"/>
                    </a:srgbClr>
                  </a:outerShdw>
                </a:effectLst>
              </a:rPr>
              <a:t> </a:t>
            </a:r>
            <a:r>
              <a:rPr lang="ru-RU" sz="4000" b="1" dirty="0" err="1">
                <a:effectLst>
                  <a:outerShdw blurRad="38100" dist="38100" dir="2700000" algn="tl">
                    <a:srgbClr val="000000">
                      <a:alpha val="43137"/>
                    </a:srgbClr>
                  </a:outerShdw>
                </a:effectLst>
              </a:rPr>
              <a:t>келесідей</a:t>
            </a:r>
            <a:r>
              <a:rPr lang="ru-RU" sz="4000" b="1" dirty="0">
                <a:effectLst>
                  <a:outerShdw blurRad="38100" dist="38100" dir="2700000" algn="tl">
                    <a:srgbClr val="000000">
                      <a:alpha val="43137"/>
                    </a:srgbClr>
                  </a:outerShdw>
                </a:effectLst>
              </a:rPr>
              <a:t> </a:t>
            </a:r>
            <a:r>
              <a:rPr lang="ru-RU" sz="4000" b="1" dirty="0" err="1" smtClean="0">
                <a:effectLst>
                  <a:outerShdw blurRad="38100" dist="38100" dir="2700000" algn="tl">
                    <a:srgbClr val="000000">
                      <a:alpha val="43137"/>
                    </a:srgbClr>
                  </a:outerShdw>
                </a:effectLst>
              </a:rPr>
              <a:t>түрлерге</a:t>
            </a:r>
            <a:r>
              <a:rPr lang="ru-RU" sz="4000" b="1" dirty="0" smtClean="0">
                <a:effectLst>
                  <a:outerShdw blurRad="38100" dist="38100" dir="2700000" algn="tl">
                    <a:srgbClr val="000000">
                      <a:alpha val="43137"/>
                    </a:srgbClr>
                  </a:outerShdw>
                </a:effectLst>
              </a:rPr>
              <a:t> </a:t>
            </a:r>
            <a:r>
              <a:rPr lang="ru-RU" sz="4000" b="1" dirty="0" err="1" smtClean="0">
                <a:effectLst>
                  <a:outerShdw blurRad="38100" dist="38100" dir="2700000" algn="tl">
                    <a:srgbClr val="000000">
                      <a:alpha val="43137"/>
                    </a:srgbClr>
                  </a:outerShdw>
                </a:effectLst>
              </a:rPr>
              <a:t>бөлінеді</a:t>
            </a:r>
            <a:r>
              <a:rPr lang="ru-RU" sz="4000" b="1" dirty="0">
                <a:effectLst>
                  <a:outerShdw blurRad="38100" dist="38100" dir="2700000" algn="tl">
                    <a:srgbClr val="000000">
                      <a:alpha val="43137"/>
                    </a:srgbClr>
                  </a:outerShdw>
                </a:effectLst>
              </a:rPr>
              <a:t>: </a:t>
            </a:r>
            <a:endParaRPr lang="ru-RU" sz="4000" b="1" dirty="0" smtClean="0">
              <a:effectLst>
                <a:outerShdw blurRad="38100" dist="38100" dir="2700000" algn="tl">
                  <a:srgbClr val="000000">
                    <a:alpha val="43137"/>
                  </a:srgbClr>
                </a:outerShdw>
              </a:effectLst>
            </a:endParaRPr>
          </a:p>
          <a:p>
            <a:pPr marL="571500" indent="-571500" algn="l">
              <a:buFont typeface="Wingdings" panose="05000000000000000000" pitchFamily="2" charset="2"/>
              <a:buChar char="§"/>
            </a:pPr>
            <a:r>
              <a:rPr lang="ru-RU" sz="4400" b="1" dirty="0" err="1">
                <a:solidFill>
                  <a:srgbClr val="C00000"/>
                </a:solidFill>
                <a:effectLst>
                  <a:outerShdw blurRad="38100" dist="38100" dir="2700000" algn="tl">
                    <a:srgbClr val="000000">
                      <a:alpha val="43137"/>
                    </a:srgbClr>
                  </a:outerShdw>
                </a:effectLst>
              </a:rPr>
              <a:t>Б</a:t>
            </a:r>
            <a:r>
              <a:rPr lang="ru-RU" sz="4400" b="1" dirty="0" err="1" smtClean="0">
                <a:solidFill>
                  <a:srgbClr val="C00000"/>
                </a:solidFill>
                <a:effectLst>
                  <a:outerShdw blurRad="38100" dist="38100" dir="2700000" algn="tl">
                    <a:srgbClr val="000000">
                      <a:alpha val="43137"/>
                    </a:srgbClr>
                  </a:outerShdw>
                </a:effectLst>
              </a:rPr>
              <a:t>іртиптік</a:t>
            </a:r>
            <a:endParaRPr lang="ru-RU" sz="4400" b="1" dirty="0">
              <a:solidFill>
                <a:srgbClr val="C00000"/>
              </a:solidFill>
              <a:effectLst>
                <a:outerShdw blurRad="38100" dist="38100" dir="2700000" algn="tl">
                  <a:srgbClr val="000000">
                    <a:alpha val="43137"/>
                  </a:srgbClr>
                </a:outerShdw>
              </a:effectLst>
            </a:endParaRPr>
          </a:p>
          <a:p>
            <a:pPr marL="571500" indent="-571500" algn="l">
              <a:buFont typeface="Wingdings" panose="05000000000000000000" pitchFamily="2" charset="2"/>
              <a:buChar char="§"/>
            </a:pPr>
            <a:r>
              <a:rPr lang="ru-RU" sz="4400" b="1" dirty="0" err="1" smtClean="0">
                <a:solidFill>
                  <a:srgbClr val="C00000"/>
                </a:solidFill>
                <a:effectLst>
                  <a:outerShdw blurRad="38100" dist="38100" dir="2700000" algn="tl">
                    <a:srgbClr val="000000">
                      <a:alpha val="43137"/>
                    </a:srgbClr>
                  </a:outerShdw>
                </a:effectLst>
              </a:rPr>
              <a:t>Құрылымдық</a:t>
            </a:r>
            <a:endParaRPr lang="ru-RU" sz="4400" b="1" dirty="0">
              <a:solidFill>
                <a:srgbClr val="C00000"/>
              </a:solidFill>
              <a:effectLst>
                <a:outerShdw blurRad="38100" dist="38100" dir="2700000" algn="tl">
                  <a:srgbClr val="000000">
                    <a:alpha val="43137"/>
                  </a:srgbClr>
                </a:outerShdw>
              </a:effectLst>
            </a:endParaRPr>
          </a:p>
          <a:p>
            <a:pPr marL="571500" indent="-571500" algn="l">
              <a:buFont typeface="Wingdings" panose="05000000000000000000" pitchFamily="2" charset="2"/>
              <a:buChar char="§"/>
            </a:pPr>
            <a:r>
              <a:rPr lang="ru-RU" sz="4400" b="1" dirty="0" smtClean="0">
                <a:solidFill>
                  <a:srgbClr val="C00000"/>
                </a:solidFill>
                <a:effectLst>
                  <a:outerShdw blurRad="38100" dist="38100" dir="2700000" algn="tl">
                    <a:srgbClr val="000000">
                      <a:alpha val="43137"/>
                    </a:srgbClr>
                  </a:outerShdw>
                </a:effectLst>
              </a:rPr>
              <a:t> </a:t>
            </a:r>
            <a:r>
              <a:rPr lang="ru-RU" sz="4400" b="1" dirty="0" err="1">
                <a:solidFill>
                  <a:srgbClr val="C00000"/>
                </a:solidFill>
                <a:effectLst>
                  <a:outerShdw blurRad="38100" dist="38100" dir="2700000" algn="tl">
                    <a:srgbClr val="000000">
                      <a:alpha val="43137"/>
                    </a:srgbClr>
                  </a:outerShdw>
                </a:effectLst>
              </a:rPr>
              <a:t>Т</a:t>
            </a:r>
            <a:r>
              <a:rPr lang="ru-RU" sz="4400" b="1" dirty="0" err="1" smtClean="0">
                <a:solidFill>
                  <a:srgbClr val="C00000"/>
                </a:solidFill>
                <a:effectLst>
                  <a:outerShdw blurRad="38100" dist="38100" dir="2700000" algn="tl">
                    <a:srgbClr val="000000">
                      <a:alpha val="43137"/>
                    </a:srgbClr>
                  </a:outerShdw>
                </a:effectLst>
              </a:rPr>
              <a:t>алдаулық</a:t>
            </a:r>
            <a:r>
              <a:rPr lang="ru-RU" sz="4400" b="1" dirty="0">
                <a:solidFill>
                  <a:srgbClr val="C00000"/>
                </a:solidFill>
                <a:effectLst>
                  <a:outerShdw blurRad="38100" dist="38100" dir="2700000" algn="tl">
                    <a:srgbClr val="000000">
                      <a:alpha val="43137"/>
                    </a:srgbClr>
                  </a:outerShdw>
                </a:effectLst>
              </a:rPr>
              <a:t>.</a:t>
            </a:r>
            <a:r>
              <a:rPr lang="ru-RU" sz="2800" dirty="0"/>
              <a:t/>
            </a:r>
            <a:br>
              <a:rPr lang="ru-RU" sz="2800" dirty="0"/>
            </a:br>
            <a:endParaRPr lang="ru-RU" sz="2800" dirty="0"/>
          </a:p>
        </p:txBody>
      </p:sp>
      <p:pic>
        <p:nvPicPr>
          <p:cNvPr id="3074" name="Picture 2" descr="ÐÐ°ÑÑÐ¸Ð½ÐºÐ¸ Ð¿Ð¾ Ð·Ð°Ð¿ÑÐ¾ÑÑ ÑÑÐ°ÑÐ¸ÑÑÐ¸ÑÐµÑÐºÐ°Ñ ÑÐ°Ð±Ð»Ð¸ÑÐ° Ð±Ð¸Ð¾ÑÑÐ°ÑÐ¸ÑÑÐ¸ÐºÐ°"/>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flipH="1">
            <a:off x="6273799" y="1617876"/>
            <a:ext cx="5661025" cy="468558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1013919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165879" y="266699"/>
            <a:ext cx="8930747" cy="800101"/>
          </a:xfrm>
        </p:spPr>
        <p:txBody>
          <a:bodyPr>
            <a:normAutofit/>
          </a:bodyPr>
          <a:lstStyle/>
          <a:p>
            <a:pPr algn="ctr"/>
            <a:r>
              <a:rPr lang="kk-KZ" sz="4400" b="1" dirty="0" smtClean="0">
                <a:solidFill>
                  <a:srgbClr val="C00000"/>
                </a:solidFill>
                <a:effectLst>
                  <a:outerShdw blurRad="38100" dist="38100" dir="2700000" algn="tl">
                    <a:srgbClr val="000000">
                      <a:alpha val="43137"/>
                    </a:srgbClr>
                  </a:outerShdw>
                </a:effectLst>
              </a:rPr>
              <a:t>Біртиптік топтау</a:t>
            </a:r>
            <a:endParaRPr lang="ru-RU" sz="4400" b="1" dirty="0">
              <a:solidFill>
                <a:srgbClr val="C00000"/>
              </a:solidFill>
              <a:effectLst>
                <a:outerShdw blurRad="38100" dist="38100" dir="2700000" algn="tl">
                  <a:srgbClr val="000000">
                    <a:alpha val="43137"/>
                  </a:srgbClr>
                </a:outerShdw>
              </a:effectLst>
            </a:endParaRPr>
          </a:p>
        </p:txBody>
      </p:sp>
      <p:sp>
        <p:nvSpPr>
          <p:cNvPr id="3" name="Текст 2"/>
          <p:cNvSpPr>
            <a:spLocks noGrp="1"/>
          </p:cNvSpPr>
          <p:nvPr>
            <p:ph type="body" idx="1"/>
          </p:nvPr>
        </p:nvSpPr>
        <p:spPr>
          <a:xfrm>
            <a:off x="1816100" y="1295400"/>
            <a:ext cx="10248900" cy="5600700"/>
          </a:xfrm>
        </p:spPr>
        <p:txBody>
          <a:bodyPr>
            <a:normAutofit fontScale="92500" lnSpcReduction="10000"/>
          </a:bodyPr>
          <a:lstStyle/>
          <a:p>
            <a:pPr marL="342900" indent="-342900" algn="l">
              <a:buFont typeface="Wingdings" panose="05000000000000000000" pitchFamily="2" charset="2"/>
              <a:buChar char="Ø"/>
            </a:pPr>
            <a:r>
              <a:rPr lang="ru-RU" sz="2800" dirty="0" err="1"/>
              <a:t>Біртиптік</a:t>
            </a:r>
            <a:r>
              <a:rPr lang="ru-RU" sz="2800" dirty="0"/>
              <a:t> </a:t>
            </a:r>
            <a:r>
              <a:rPr lang="ru-RU" sz="2800" dirty="0" err="1"/>
              <a:t>топтау</a:t>
            </a:r>
            <a:r>
              <a:rPr lang="ru-RU" sz="2800" dirty="0"/>
              <a:t> </a:t>
            </a:r>
            <a:r>
              <a:rPr lang="ru-RU" sz="2800" dirty="0" err="1"/>
              <a:t>дегеніміз</a:t>
            </a:r>
            <a:r>
              <a:rPr lang="ru-RU" sz="2800" dirty="0"/>
              <a:t> </a:t>
            </a:r>
            <a:r>
              <a:rPr lang="ru-RU" sz="2800" dirty="0" err="1"/>
              <a:t>статистикалық</a:t>
            </a:r>
            <a:r>
              <a:rPr lang="ru-RU" sz="2800" dirty="0"/>
              <a:t> </a:t>
            </a:r>
            <a:r>
              <a:rPr lang="ru-RU" sz="2800" dirty="0" err="1" smtClean="0"/>
              <a:t>бақылау</a:t>
            </a:r>
            <a:r>
              <a:rPr lang="ru-RU" sz="2800" dirty="0" smtClean="0"/>
              <a:t> </a:t>
            </a:r>
            <a:r>
              <a:rPr lang="ru-RU" sz="2800" dirty="0" err="1" smtClean="0"/>
              <a:t>арқылы</a:t>
            </a:r>
            <a:r>
              <a:rPr lang="ru-RU" sz="2800" dirty="0" smtClean="0"/>
              <a:t> </a:t>
            </a:r>
            <a:r>
              <a:rPr lang="ru-RU" sz="2800" dirty="0" err="1"/>
              <a:t>жиналған</a:t>
            </a:r>
            <a:r>
              <a:rPr lang="ru-RU" sz="2800" dirty="0"/>
              <a:t> </a:t>
            </a:r>
            <a:r>
              <a:rPr lang="ru-RU" sz="2800" dirty="0" err="1"/>
              <a:t>әр</a:t>
            </a:r>
            <a:r>
              <a:rPr lang="ru-RU" sz="2800" dirty="0"/>
              <a:t> </a:t>
            </a:r>
            <a:r>
              <a:rPr lang="ru-RU" sz="2800" dirty="0" err="1"/>
              <a:t>түрлі</a:t>
            </a:r>
            <a:r>
              <a:rPr lang="ru-RU" sz="2800" dirty="0"/>
              <a:t> </a:t>
            </a:r>
            <a:r>
              <a:rPr lang="ru-RU" sz="2800" dirty="0" err="1"/>
              <a:t>бағыттағы</a:t>
            </a:r>
            <a:r>
              <a:rPr lang="ru-RU" sz="2800" dirty="0"/>
              <a:t> </a:t>
            </a:r>
            <a:r>
              <a:rPr lang="ru-RU" sz="2800" dirty="0" err="1" smtClean="0"/>
              <a:t>жиынтық</a:t>
            </a:r>
            <a:r>
              <a:rPr lang="ru-RU" sz="2800" dirty="0" smtClean="0"/>
              <a:t> </a:t>
            </a:r>
            <a:r>
              <a:rPr lang="ru-RU" sz="2800" dirty="0" err="1" smtClean="0"/>
              <a:t>көрсеткіштерді</a:t>
            </a:r>
            <a:r>
              <a:rPr lang="ru-RU" sz="2800" dirty="0" smtClean="0"/>
              <a:t> </a:t>
            </a:r>
            <a:r>
              <a:rPr lang="ru-RU" sz="2800" dirty="0" err="1"/>
              <a:t>бір</a:t>
            </a:r>
            <a:r>
              <a:rPr lang="ru-RU" sz="2800" dirty="0"/>
              <a:t> </a:t>
            </a:r>
            <a:r>
              <a:rPr lang="ru-RU" sz="2800" dirty="0" err="1"/>
              <a:t>жүйеге</a:t>
            </a:r>
            <a:r>
              <a:rPr lang="ru-RU" sz="2800" dirty="0"/>
              <a:t> </a:t>
            </a:r>
            <a:r>
              <a:rPr lang="ru-RU" sz="2800" dirty="0" err="1"/>
              <a:t>келтіріп</a:t>
            </a:r>
            <a:r>
              <a:rPr lang="ru-RU" sz="2800" dirty="0"/>
              <a:t>, </a:t>
            </a:r>
            <a:r>
              <a:rPr lang="ru-RU" sz="2800" dirty="0" err="1"/>
              <a:t>топтарға</a:t>
            </a:r>
            <a:r>
              <a:rPr lang="ru-RU" sz="2800" dirty="0"/>
              <a:t> </a:t>
            </a:r>
            <a:r>
              <a:rPr lang="ru-RU" sz="2800" dirty="0" err="1"/>
              <a:t>бөлуі</a:t>
            </a:r>
            <a:r>
              <a:rPr lang="ru-RU" sz="2800" dirty="0"/>
              <a:t> </a:t>
            </a:r>
            <a:r>
              <a:rPr lang="ru-RU" sz="2800" dirty="0" err="1" smtClean="0"/>
              <a:t>және</a:t>
            </a:r>
            <a:r>
              <a:rPr lang="ru-RU" sz="2800" dirty="0" smtClean="0"/>
              <a:t> </a:t>
            </a:r>
            <a:r>
              <a:rPr lang="ru-RU" sz="2800" dirty="0" err="1" smtClean="0"/>
              <a:t>оның</a:t>
            </a:r>
            <a:r>
              <a:rPr lang="ru-RU" sz="2800" dirty="0" smtClean="0"/>
              <a:t> </a:t>
            </a:r>
            <a:r>
              <a:rPr lang="ru-RU" sz="2800" dirty="0" err="1"/>
              <a:t>қорытынды</a:t>
            </a:r>
            <a:r>
              <a:rPr lang="ru-RU" sz="2800" dirty="0"/>
              <a:t> </a:t>
            </a:r>
            <a:r>
              <a:rPr lang="ru-RU" sz="2800" dirty="0" err="1"/>
              <a:t>көрсеткіштеріне</a:t>
            </a:r>
            <a:r>
              <a:rPr lang="ru-RU" sz="2800" dirty="0"/>
              <a:t> </a:t>
            </a:r>
            <a:r>
              <a:rPr lang="ru-RU" sz="2800" dirty="0" err="1"/>
              <a:t>талдау</a:t>
            </a:r>
            <a:r>
              <a:rPr lang="ru-RU" sz="2800" dirty="0"/>
              <a:t> </a:t>
            </a:r>
            <a:r>
              <a:rPr lang="ru-RU" sz="2800" dirty="0" err="1" smtClean="0"/>
              <a:t>жасауды</a:t>
            </a:r>
            <a:r>
              <a:rPr lang="ru-RU" sz="2800" dirty="0" smtClean="0"/>
              <a:t> </a:t>
            </a:r>
            <a:r>
              <a:rPr lang="ru-RU" sz="2800" dirty="0" err="1" smtClean="0"/>
              <a:t>айтады</a:t>
            </a:r>
            <a:r>
              <a:rPr lang="ru-RU" sz="2800" dirty="0" smtClean="0"/>
              <a:t>.</a:t>
            </a:r>
          </a:p>
          <a:p>
            <a:pPr marL="342900" indent="-342900" algn="l">
              <a:buFont typeface="Wingdings" panose="05000000000000000000" pitchFamily="2" charset="2"/>
              <a:buChar char="Ø"/>
            </a:pPr>
            <a:r>
              <a:rPr lang="ru-RU" sz="2800" dirty="0" err="1"/>
              <a:t>Біртиптік</a:t>
            </a:r>
            <a:r>
              <a:rPr lang="ru-RU" sz="2800" dirty="0"/>
              <a:t> </a:t>
            </a:r>
            <a:r>
              <a:rPr lang="ru-RU" sz="2800" dirty="0" err="1"/>
              <a:t>топтаудың</a:t>
            </a:r>
            <a:r>
              <a:rPr lang="ru-RU" sz="2800" dirty="0"/>
              <a:t> </a:t>
            </a:r>
            <a:r>
              <a:rPr lang="ru-RU" sz="2800" dirty="0" err="1" smtClean="0"/>
              <a:t>мақсаты-біртектес</a:t>
            </a:r>
            <a:r>
              <a:rPr lang="ru-RU" sz="2800" dirty="0" smtClean="0"/>
              <a:t> </a:t>
            </a:r>
            <a:r>
              <a:rPr lang="ru-RU" sz="2800" dirty="0" err="1" smtClean="0"/>
              <a:t>топтарды</a:t>
            </a:r>
            <a:r>
              <a:rPr lang="ru-RU" sz="2800" dirty="0"/>
              <a:t>, </a:t>
            </a:r>
            <a:r>
              <a:rPr lang="ru-RU" sz="2800" dirty="0" err="1"/>
              <a:t>сыныптарды</a:t>
            </a:r>
            <a:r>
              <a:rPr lang="ru-RU" sz="2800" dirty="0"/>
              <a:t> </a:t>
            </a:r>
            <a:r>
              <a:rPr lang="ru-RU" sz="2800" dirty="0" err="1"/>
              <a:t>әлеуметтік-экономикалық</a:t>
            </a:r>
            <a:r>
              <a:rPr lang="ru-RU" sz="2800" dirty="0"/>
              <a:t> </a:t>
            </a:r>
            <a:r>
              <a:rPr lang="ru-RU" sz="2800" dirty="0" err="1"/>
              <a:t>түрлеріне</a:t>
            </a:r>
            <a:r>
              <a:rPr lang="ru-RU" sz="2800" dirty="0"/>
              <a:t> </a:t>
            </a:r>
            <a:r>
              <a:rPr lang="ru-RU" sz="2800" dirty="0" err="1"/>
              <a:t>қарай</a:t>
            </a:r>
            <a:r>
              <a:rPr lang="ru-RU" sz="2800" dirty="0"/>
              <a:t> </a:t>
            </a:r>
            <a:r>
              <a:rPr lang="ru-RU" sz="2800" dirty="0" err="1"/>
              <a:t>саралау</a:t>
            </a:r>
            <a:r>
              <a:rPr lang="ru-RU" sz="2800" dirty="0"/>
              <a:t>. </a:t>
            </a:r>
            <a:r>
              <a:rPr lang="ru-RU" sz="2800" dirty="0" err="1"/>
              <a:t>Ол</a:t>
            </a:r>
            <a:r>
              <a:rPr lang="ru-RU" sz="2800" dirty="0"/>
              <a:t> </a:t>
            </a:r>
            <a:r>
              <a:rPr lang="ru-RU" sz="2800" dirty="0" err="1"/>
              <a:t>келесі</a:t>
            </a:r>
            <a:r>
              <a:rPr lang="ru-RU" sz="2800" dirty="0"/>
              <a:t> </a:t>
            </a:r>
            <a:r>
              <a:rPr lang="ru-RU" sz="2800" dirty="0" err="1"/>
              <a:t>тәртіп</a:t>
            </a:r>
            <a:r>
              <a:rPr lang="ru-RU" sz="2800" dirty="0"/>
              <a:t> </a:t>
            </a:r>
            <a:r>
              <a:rPr lang="ru-RU" sz="2800" dirty="0" err="1"/>
              <a:t>бойынша</a:t>
            </a:r>
            <a:r>
              <a:rPr lang="ru-RU" sz="2800" dirty="0"/>
              <a:t> </a:t>
            </a:r>
            <a:r>
              <a:rPr lang="ru-RU" sz="2800" dirty="0" err="1"/>
              <a:t>жүреді</a:t>
            </a:r>
            <a:r>
              <a:rPr lang="ru-RU" sz="2800" dirty="0"/>
              <a:t>:</a:t>
            </a:r>
            <a:br>
              <a:rPr lang="ru-RU" sz="2800" dirty="0"/>
            </a:br>
            <a:r>
              <a:rPr lang="ru-RU" sz="2800" dirty="0"/>
              <a:t>1.Алдын-ала </a:t>
            </a:r>
            <a:r>
              <a:rPr lang="ru-RU" sz="2800" dirty="0" err="1"/>
              <a:t>пайда</a:t>
            </a:r>
            <a:r>
              <a:rPr lang="ru-RU" sz="2800" dirty="0"/>
              <a:t> </a:t>
            </a:r>
            <a:r>
              <a:rPr lang="ru-RU" sz="2800" dirty="0" err="1"/>
              <a:t>болған</a:t>
            </a:r>
            <a:r>
              <a:rPr lang="ru-RU" sz="2800" dirty="0"/>
              <a:t/>
            </a:r>
            <a:br>
              <a:rPr lang="ru-RU" sz="2800" dirty="0"/>
            </a:br>
            <a:r>
              <a:rPr lang="ru-RU" sz="2800" dirty="0" err="1"/>
              <a:t>типтерді,сыныптарды</a:t>
            </a:r>
            <a:r>
              <a:rPr lang="ru-RU" sz="2800" dirty="0"/>
              <a:t> </a:t>
            </a:r>
            <a:r>
              <a:rPr lang="ru-RU" sz="2800" dirty="0" err="1"/>
              <a:t>өзіне</a:t>
            </a:r>
            <a:r>
              <a:rPr lang="ru-RU" sz="2800" dirty="0"/>
              <a:t> </a:t>
            </a:r>
            <a:r>
              <a:rPr lang="ru-RU" sz="2800" dirty="0" err="1"/>
              <a:t>тән</a:t>
            </a:r>
            <a:r>
              <a:rPr lang="ru-RU" sz="2800" dirty="0"/>
              <a:t> </a:t>
            </a:r>
            <a:r>
              <a:rPr lang="ru-RU" sz="2800" dirty="0" err="1"/>
              <a:t>сапалық</a:t>
            </a:r>
            <a:r>
              <a:rPr lang="ru-RU" sz="2800" dirty="0"/>
              <a:t/>
            </a:r>
            <a:br>
              <a:rPr lang="ru-RU" sz="2800" dirty="0"/>
            </a:br>
            <a:r>
              <a:rPr lang="ru-RU" sz="2800" dirty="0" err="1"/>
              <a:t>белгілеріне</a:t>
            </a:r>
            <a:r>
              <a:rPr lang="ru-RU" sz="2800" dirty="0"/>
              <a:t> </a:t>
            </a:r>
            <a:r>
              <a:rPr lang="ru-RU" sz="2800" dirty="0" err="1"/>
              <a:t>қарап</a:t>
            </a:r>
            <a:r>
              <a:rPr lang="ru-RU" sz="2800" dirty="0"/>
              <a:t> </a:t>
            </a:r>
            <a:r>
              <a:rPr lang="ru-RU" sz="2800" dirty="0" err="1"/>
              <a:t>анықтап</a:t>
            </a:r>
            <a:r>
              <a:rPr lang="ru-RU" sz="2800" dirty="0"/>
              <a:t>, </a:t>
            </a:r>
            <a:r>
              <a:rPr lang="ru-RU" sz="2800" dirty="0" err="1"/>
              <a:t>белгілеп</a:t>
            </a:r>
            <a:r>
              <a:rPr lang="ru-RU" sz="2800" dirty="0"/>
              <a:t> </a:t>
            </a:r>
            <a:r>
              <a:rPr lang="ru-RU" sz="2800" dirty="0" err="1"/>
              <a:t>қою</a:t>
            </a:r>
            <a:r>
              <a:rPr lang="ru-RU" sz="2800" dirty="0"/>
              <a:t>.</a:t>
            </a:r>
            <a:br>
              <a:rPr lang="ru-RU" sz="2800" dirty="0"/>
            </a:br>
            <a:r>
              <a:rPr lang="ru-RU" sz="2800" dirty="0"/>
              <a:t>2.Топтау </a:t>
            </a:r>
            <a:r>
              <a:rPr lang="ru-RU" sz="2800" dirty="0" err="1"/>
              <a:t>белгілеріне</a:t>
            </a:r>
            <a:r>
              <a:rPr lang="ru-RU" sz="2800" dirty="0"/>
              <a:t> </a:t>
            </a:r>
            <a:r>
              <a:rPr lang="ru-RU" sz="2800" dirty="0" err="1"/>
              <a:t>қарай</a:t>
            </a:r>
            <a:r>
              <a:rPr lang="ru-RU" sz="2800" dirty="0"/>
              <a:t> </a:t>
            </a:r>
            <a:r>
              <a:rPr lang="ru-RU" sz="2800" dirty="0" err="1"/>
              <a:t>анықтау</a:t>
            </a:r>
            <a:r>
              <a:rPr lang="ru-RU" sz="2800" dirty="0"/>
              <a:t>.</a:t>
            </a:r>
            <a:br>
              <a:rPr lang="ru-RU" sz="2800" dirty="0"/>
            </a:br>
            <a:r>
              <a:rPr lang="ru-RU" sz="2800" dirty="0"/>
              <a:t>3.Жинақталған </a:t>
            </a:r>
            <a:r>
              <a:rPr lang="ru-RU" sz="2800" dirty="0" err="1"/>
              <a:t>сандық</a:t>
            </a:r>
            <a:r>
              <a:rPr lang="ru-RU" sz="2800" dirty="0"/>
              <a:t> </a:t>
            </a:r>
            <a:r>
              <a:rPr lang="ru-RU" sz="2800" dirty="0" err="1"/>
              <a:t>көрсеткіштерді</a:t>
            </a:r>
            <a:r>
              <a:rPr lang="ru-RU" sz="2800" dirty="0"/>
              <a:t/>
            </a:r>
            <a:br>
              <a:rPr lang="ru-RU" sz="2800" dirty="0"/>
            </a:br>
            <a:r>
              <a:rPr lang="ru-RU" sz="2800" dirty="0" err="1"/>
              <a:t>белгіленген</a:t>
            </a:r>
            <a:r>
              <a:rPr lang="ru-RU" sz="2800" dirty="0"/>
              <a:t> </a:t>
            </a:r>
            <a:r>
              <a:rPr lang="ru-RU" sz="2800" dirty="0" err="1"/>
              <a:t>топтарға</a:t>
            </a:r>
            <a:r>
              <a:rPr lang="ru-RU" sz="2800" dirty="0"/>
              <a:t> </a:t>
            </a:r>
            <a:r>
              <a:rPr lang="ru-RU" sz="2800" dirty="0" err="1"/>
              <a:t>бөлу</a:t>
            </a:r>
            <a:r>
              <a:rPr lang="ru-RU" sz="2800" dirty="0"/>
              <a:t>.</a:t>
            </a:r>
          </a:p>
          <a:p>
            <a:pPr algn="l"/>
            <a:r>
              <a:rPr lang="ru-RU" dirty="0"/>
              <a:t/>
            </a:r>
            <a:br>
              <a:rPr lang="ru-RU" dirty="0"/>
            </a:br>
            <a:endParaRPr lang="ru-RU" dirty="0"/>
          </a:p>
        </p:txBody>
      </p:sp>
    </p:spTree>
    <p:extLst>
      <p:ext uri="{BB962C8B-B14F-4D97-AF65-F5344CB8AC3E}">
        <p14:creationId xmlns:p14="http://schemas.microsoft.com/office/powerpoint/2010/main" val="270703247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229379" y="330199"/>
            <a:ext cx="8930747" cy="787401"/>
          </a:xfrm>
        </p:spPr>
        <p:txBody>
          <a:bodyPr/>
          <a:lstStyle/>
          <a:p>
            <a:pPr algn="ctr"/>
            <a:r>
              <a:rPr lang="kk-KZ" b="1" dirty="0" smtClean="0">
                <a:solidFill>
                  <a:srgbClr val="C00000"/>
                </a:solidFill>
                <a:effectLst>
                  <a:outerShdw blurRad="38100" dist="38100" dir="2700000" algn="tl">
                    <a:srgbClr val="000000">
                      <a:alpha val="43137"/>
                    </a:srgbClr>
                  </a:outerShdw>
                </a:effectLst>
              </a:rPr>
              <a:t>Құрылымдық топтау</a:t>
            </a:r>
            <a:endParaRPr lang="ru-RU" b="1" dirty="0">
              <a:solidFill>
                <a:srgbClr val="C00000"/>
              </a:solidFill>
              <a:effectLst>
                <a:outerShdw blurRad="38100" dist="38100" dir="2700000" algn="tl">
                  <a:srgbClr val="000000">
                    <a:alpha val="43137"/>
                  </a:srgbClr>
                </a:outerShdw>
              </a:effectLst>
            </a:endParaRPr>
          </a:p>
        </p:txBody>
      </p:sp>
      <p:sp>
        <p:nvSpPr>
          <p:cNvPr id="3" name="Текст 2"/>
          <p:cNvSpPr>
            <a:spLocks noGrp="1"/>
          </p:cNvSpPr>
          <p:nvPr>
            <p:ph type="body" idx="1"/>
          </p:nvPr>
        </p:nvSpPr>
        <p:spPr>
          <a:xfrm>
            <a:off x="1899178" y="1564280"/>
            <a:ext cx="9454622" cy="4633320"/>
          </a:xfrm>
        </p:spPr>
        <p:txBody>
          <a:bodyPr>
            <a:normAutofit/>
          </a:bodyPr>
          <a:lstStyle/>
          <a:p>
            <a:pPr marL="342900" indent="-342900" algn="l">
              <a:buFont typeface="Wingdings" panose="05000000000000000000" pitchFamily="2" charset="2"/>
              <a:buChar char="Ø"/>
            </a:pPr>
            <a:r>
              <a:rPr lang="ru-RU" sz="3200" dirty="0" err="1" smtClean="0"/>
              <a:t>Біртектес</a:t>
            </a:r>
            <a:r>
              <a:rPr lang="ru-RU" sz="3200" dirty="0" smtClean="0"/>
              <a:t>, </a:t>
            </a:r>
            <a:r>
              <a:rPr lang="ru-RU" sz="3200" dirty="0" err="1" smtClean="0"/>
              <a:t>біртипті</a:t>
            </a:r>
            <a:r>
              <a:rPr lang="ru-RU" sz="3200" dirty="0" smtClean="0"/>
              <a:t> </a:t>
            </a:r>
            <a:r>
              <a:rPr lang="ru-RU" sz="3200" dirty="0" err="1" smtClean="0"/>
              <a:t>жиынтық</a:t>
            </a:r>
            <a:r>
              <a:rPr lang="ru-RU" sz="3200" dirty="0" smtClean="0"/>
              <a:t> </a:t>
            </a:r>
            <a:r>
              <a:rPr lang="ru-RU" sz="3200" dirty="0" err="1" smtClean="0"/>
              <a:t>бірліктердің</a:t>
            </a:r>
            <a:r>
              <a:rPr lang="ru-RU" sz="3200" dirty="0" smtClean="0"/>
              <a:t> </a:t>
            </a:r>
            <a:r>
              <a:rPr lang="ru-RU" sz="3200" dirty="0" err="1" smtClean="0"/>
              <a:t>өзгерісін</a:t>
            </a:r>
            <a:r>
              <a:rPr lang="ru-RU" sz="3200" dirty="0" smtClean="0"/>
              <a:t> </a:t>
            </a:r>
            <a:r>
              <a:rPr lang="ru-RU" sz="3200" dirty="0" err="1" smtClean="0"/>
              <a:t>өздеріне</a:t>
            </a:r>
            <a:r>
              <a:rPr lang="ru-RU" sz="3200" dirty="0" smtClean="0"/>
              <a:t> </a:t>
            </a:r>
            <a:r>
              <a:rPr lang="ru-RU" sz="3200" dirty="0" err="1" smtClean="0"/>
              <a:t>тән</a:t>
            </a:r>
            <a:r>
              <a:rPr lang="ru-RU" sz="3200" dirty="0" smtClean="0"/>
              <a:t> </a:t>
            </a:r>
            <a:r>
              <a:rPr lang="ru-RU" sz="3200" dirty="0" err="1" smtClean="0"/>
              <a:t>белгілеріне</a:t>
            </a:r>
            <a:r>
              <a:rPr lang="ru-RU" sz="3200" dirty="0" smtClean="0"/>
              <a:t> </a:t>
            </a:r>
            <a:r>
              <a:rPr lang="ru-RU" sz="3200" dirty="0" err="1" smtClean="0"/>
              <a:t>қарай</a:t>
            </a:r>
            <a:r>
              <a:rPr lang="ru-RU" sz="3200" dirty="0" smtClean="0"/>
              <a:t> </a:t>
            </a:r>
            <a:r>
              <a:rPr lang="ru-RU" sz="3200" dirty="0" err="1" smtClean="0"/>
              <a:t>бөлуді</a:t>
            </a:r>
            <a:r>
              <a:rPr lang="ru-RU" sz="3200" dirty="0" smtClean="0"/>
              <a:t> </a:t>
            </a:r>
            <a:r>
              <a:rPr lang="ru-RU" sz="3200" dirty="0" err="1" smtClean="0"/>
              <a:t>статистикалық</a:t>
            </a:r>
            <a:r>
              <a:rPr lang="ru-RU" sz="3200" dirty="0" smtClean="0"/>
              <a:t> </a:t>
            </a:r>
            <a:r>
              <a:rPr lang="ru-RU" sz="3200" dirty="0" err="1" smtClean="0"/>
              <a:t>құрылымдық</a:t>
            </a:r>
            <a:r>
              <a:rPr lang="ru-RU" sz="3200" dirty="0" smtClean="0"/>
              <a:t> </a:t>
            </a:r>
            <a:r>
              <a:rPr lang="ru-RU" sz="3200" dirty="0" err="1" smtClean="0"/>
              <a:t>топтау</a:t>
            </a:r>
            <a:r>
              <a:rPr lang="ru-RU" sz="3200" dirty="0" smtClean="0"/>
              <a:t> </a:t>
            </a:r>
            <a:r>
              <a:rPr lang="ru-RU" sz="3200" dirty="0" err="1" smtClean="0"/>
              <a:t>дейді</a:t>
            </a:r>
            <a:r>
              <a:rPr lang="ru-RU" sz="3200" dirty="0" smtClean="0"/>
              <a:t>.</a:t>
            </a:r>
          </a:p>
          <a:p>
            <a:pPr marL="342900" indent="-342900" algn="l">
              <a:buFont typeface="Wingdings" panose="05000000000000000000" pitchFamily="2" charset="2"/>
              <a:buChar char="Ø"/>
            </a:pPr>
            <a:r>
              <a:rPr lang="ru-RU" sz="3200" dirty="0" err="1" smtClean="0"/>
              <a:t>Құрылымдық</a:t>
            </a:r>
            <a:r>
              <a:rPr lang="ru-RU" sz="3200" dirty="0" smtClean="0"/>
              <a:t> </a:t>
            </a:r>
            <a:r>
              <a:rPr lang="ru-RU" sz="3200" dirty="0" err="1" smtClean="0"/>
              <a:t>топтау</a:t>
            </a:r>
            <a:r>
              <a:rPr lang="ru-RU" sz="3200" dirty="0" smtClean="0"/>
              <a:t> </a:t>
            </a:r>
            <a:r>
              <a:rPr lang="ru-RU" sz="3200" dirty="0" err="1" smtClean="0"/>
              <a:t>мақсаты</a:t>
            </a:r>
            <a:r>
              <a:rPr lang="ru-RU" sz="3200" dirty="0" smtClean="0"/>
              <a:t>- </a:t>
            </a:r>
            <a:r>
              <a:rPr lang="ru-RU" sz="3200" dirty="0" err="1" smtClean="0"/>
              <a:t>біртектес</a:t>
            </a:r>
            <a:r>
              <a:rPr lang="ru-RU" sz="3200" dirty="0" smtClean="0"/>
              <a:t> </a:t>
            </a:r>
            <a:r>
              <a:rPr lang="ru-RU" sz="3200" dirty="0" err="1" smtClean="0"/>
              <a:t>жиынтықтың</a:t>
            </a:r>
            <a:r>
              <a:rPr lang="ru-RU" sz="3200" dirty="0"/>
              <a:t> </a:t>
            </a:r>
            <a:r>
              <a:rPr lang="ru-RU" sz="3200" dirty="0" err="1" smtClean="0"/>
              <a:t>құрылымы</a:t>
            </a:r>
            <a:r>
              <a:rPr lang="ru-RU" sz="3200" dirty="0" smtClean="0"/>
              <a:t> мен </a:t>
            </a:r>
            <a:r>
              <a:rPr lang="ru-RU" sz="3200" dirty="0" err="1" smtClean="0"/>
              <a:t>оның</a:t>
            </a:r>
            <a:r>
              <a:rPr lang="ru-RU" sz="3200" dirty="0" smtClean="0"/>
              <a:t> </a:t>
            </a:r>
            <a:r>
              <a:rPr lang="ru-RU" sz="3200" dirty="0" err="1" smtClean="0"/>
              <a:t>құрамдас</a:t>
            </a:r>
            <a:r>
              <a:rPr lang="ru-RU" sz="3200" dirty="0" smtClean="0"/>
              <a:t> </a:t>
            </a:r>
            <a:r>
              <a:rPr lang="ru-RU" sz="3200" dirty="0" err="1" smtClean="0"/>
              <a:t>бөліктерін</a:t>
            </a:r>
            <a:r>
              <a:rPr lang="ru-RU" sz="3200" dirty="0" smtClean="0"/>
              <a:t> </a:t>
            </a:r>
            <a:r>
              <a:rPr lang="ru-RU" sz="3200" dirty="0" err="1" smtClean="0"/>
              <a:t>сипаттайтын</a:t>
            </a:r>
            <a:r>
              <a:rPr lang="ru-RU" sz="3200" dirty="0" smtClean="0"/>
              <a:t> </a:t>
            </a:r>
            <a:r>
              <a:rPr lang="ru-RU" sz="3200" dirty="0" err="1" smtClean="0"/>
              <a:t>көрсеткіштер</a:t>
            </a:r>
            <a:r>
              <a:rPr lang="ru-RU" sz="3200" dirty="0" smtClean="0"/>
              <a:t> </a:t>
            </a:r>
            <a:r>
              <a:rPr lang="ru-RU" sz="3200" dirty="0" err="1" smtClean="0"/>
              <a:t>туралы</a:t>
            </a:r>
            <a:r>
              <a:rPr lang="ru-RU" sz="3200" dirty="0" smtClean="0"/>
              <a:t> </a:t>
            </a:r>
            <a:r>
              <a:rPr lang="ru-RU" sz="3200" dirty="0" err="1" smtClean="0"/>
              <a:t>мәліметтер</a:t>
            </a:r>
            <a:r>
              <a:rPr lang="ru-RU" sz="3200" dirty="0" smtClean="0"/>
              <a:t> беру. </a:t>
            </a:r>
            <a:endParaRPr lang="ru-RU" sz="3200" dirty="0"/>
          </a:p>
        </p:txBody>
      </p:sp>
    </p:spTree>
    <p:extLst>
      <p:ext uri="{BB962C8B-B14F-4D97-AF65-F5344CB8AC3E}">
        <p14:creationId xmlns:p14="http://schemas.microsoft.com/office/powerpoint/2010/main" val="384290977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191279" y="355599"/>
            <a:ext cx="8930747" cy="800101"/>
          </a:xfrm>
        </p:spPr>
        <p:txBody>
          <a:bodyPr>
            <a:normAutofit/>
          </a:bodyPr>
          <a:lstStyle/>
          <a:p>
            <a:pPr algn="ctr"/>
            <a:r>
              <a:rPr lang="kk-KZ" sz="4400" b="1" dirty="0" smtClean="0">
                <a:solidFill>
                  <a:srgbClr val="C00000"/>
                </a:solidFill>
                <a:effectLst>
                  <a:outerShdw blurRad="38100" dist="38100" dir="2700000" algn="tl">
                    <a:srgbClr val="000000">
                      <a:alpha val="43137"/>
                    </a:srgbClr>
                  </a:outerShdw>
                </a:effectLst>
              </a:rPr>
              <a:t>Талдаулық топтау</a:t>
            </a:r>
            <a:endParaRPr lang="ru-RU" sz="4400" b="1" dirty="0">
              <a:solidFill>
                <a:srgbClr val="C00000"/>
              </a:solidFill>
              <a:effectLst>
                <a:outerShdw blurRad="38100" dist="38100" dir="2700000" algn="tl">
                  <a:srgbClr val="000000">
                    <a:alpha val="43137"/>
                  </a:srgbClr>
                </a:outerShdw>
              </a:effectLst>
            </a:endParaRPr>
          </a:p>
        </p:txBody>
      </p:sp>
      <p:sp>
        <p:nvSpPr>
          <p:cNvPr id="3" name="Текст 2"/>
          <p:cNvSpPr>
            <a:spLocks noGrp="1"/>
          </p:cNvSpPr>
          <p:nvPr>
            <p:ph type="body" idx="1"/>
          </p:nvPr>
        </p:nvSpPr>
        <p:spPr>
          <a:xfrm>
            <a:off x="2191279" y="1576980"/>
            <a:ext cx="8679922" cy="4163419"/>
          </a:xfrm>
        </p:spPr>
        <p:txBody>
          <a:bodyPr>
            <a:noAutofit/>
          </a:bodyPr>
          <a:lstStyle/>
          <a:p>
            <a:pPr marL="457200" indent="-457200" algn="l">
              <a:buFont typeface="Wingdings" panose="05000000000000000000" pitchFamily="2" charset="2"/>
              <a:buChar char="Ø"/>
            </a:pPr>
            <a:r>
              <a:rPr lang="ru-RU" sz="3200" dirty="0" err="1"/>
              <a:t>Талдаулық</a:t>
            </a:r>
            <a:r>
              <a:rPr lang="ru-RU" sz="3200" dirty="0"/>
              <a:t> </a:t>
            </a:r>
            <a:r>
              <a:rPr lang="ru-RU" sz="3200" dirty="0" err="1"/>
              <a:t>топтаудың</a:t>
            </a:r>
            <a:r>
              <a:rPr lang="ru-RU" sz="3200" dirty="0"/>
              <a:t> </a:t>
            </a:r>
            <a:r>
              <a:rPr lang="ru-RU" sz="3200" dirty="0" err="1"/>
              <a:t>негізгі</a:t>
            </a:r>
            <a:r>
              <a:rPr lang="ru-RU" sz="3200" dirty="0"/>
              <a:t> </a:t>
            </a:r>
            <a:r>
              <a:rPr lang="ru-RU" sz="3200" dirty="0" err="1" smtClean="0"/>
              <a:t>мақсаты-жиынтықбірліктердің</a:t>
            </a:r>
            <a:r>
              <a:rPr lang="ru-RU" sz="3200" dirty="0" smtClean="0"/>
              <a:t> </a:t>
            </a:r>
            <a:r>
              <a:rPr lang="ru-RU" sz="3200" dirty="0" err="1"/>
              <a:t>өзара</a:t>
            </a:r>
            <a:r>
              <a:rPr lang="ru-RU" sz="3200" dirty="0"/>
              <a:t> </a:t>
            </a:r>
            <a:r>
              <a:rPr lang="ru-RU" sz="3200" dirty="0" err="1"/>
              <a:t>байланысын</a:t>
            </a:r>
            <a:r>
              <a:rPr lang="ru-RU" sz="3200" dirty="0"/>
              <a:t> </a:t>
            </a:r>
            <a:r>
              <a:rPr lang="ru-RU" sz="3200" dirty="0" err="1"/>
              <a:t>анықтау</a:t>
            </a:r>
            <a:r>
              <a:rPr lang="ru-RU" sz="3200" dirty="0"/>
              <a:t> </a:t>
            </a:r>
            <a:r>
              <a:rPr lang="ru-RU" sz="3200" dirty="0" err="1"/>
              <a:t>және</a:t>
            </a:r>
            <a:r>
              <a:rPr lang="ru-RU" sz="3200" dirty="0"/>
              <a:t> </a:t>
            </a:r>
            <a:r>
              <a:rPr lang="ru-RU" sz="3200" dirty="0" err="1" smtClean="0"/>
              <a:t>олардың</a:t>
            </a:r>
            <a:r>
              <a:rPr lang="ru-RU" sz="3200" dirty="0" smtClean="0"/>
              <a:t> </a:t>
            </a:r>
            <a:r>
              <a:rPr lang="ru-RU" sz="3200" dirty="0" err="1" smtClean="0"/>
              <a:t>бірбіріне</a:t>
            </a:r>
            <a:r>
              <a:rPr lang="ru-RU" sz="3200" dirty="0"/>
              <a:t> </a:t>
            </a:r>
            <a:r>
              <a:rPr lang="ru-RU" sz="3200" dirty="0" err="1" smtClean="0"/>
              <a:t>әсерін,себептерін</a:t>
            </a:r>
            <a:r>
              <a:rPr lang="ru-RU" sz="3200" dirty="0" smtClean="0"/>
              <a:t> </a:t>
            </a:r>
            <a:r>
              <a:rPr lang="ru-RU" sz="3200" dirty="0" err="1"/>
              <a:t>зерттеу</a:t>
            </a:r>
            <a:r>
              <a:rPr lang="ru-RU" sz="3200" dirty="0"/>
              <a:t> </a:t>
            </a:r>
            <a:r>
              <a:rPr lang="ru-RU" sz="3200" dirty="0" err="1"/>
              <a:t>болып</a:t>
            </a:r>
            <a:r>
              <a:rPr lang="ru-RU" sz="3200" dirty="0"/>
              <a:t> </a:t>
            </a:r>
            <a:r>
              <a:rPr lang="ru-RU" sz="3200" dirty="0" err="1" smtClean="0"/>
              <a:t>табылады.Бірбіріне</a:t>
            </a:r>
            <a:r>
              <a:rPr lang="ru-RU" sz="3200" dirty="0" smtClean="0"/>
              <a:t> </a:t>
            </a:r>
            <a:r>
              <a:rPr lang="ru-RU" sz="3200" dirty="0" err="1" smtClean="0"/>
              <a:t>әсерін</a:t>
            </a:r>
            <a:r>
              <a:rPr lang="ru-RU" sz="3200" dirty="0" smtClean="0"/>
              <a:t> </a:t>
            </a:r>
            <a:r>
              <a:rPr lang="ru-RU" sz="3200" dirty="0" err="1"/>
              <a:t>тигізетін</a:t>
            </a:r>
            <a:r>
              <a:rPr lang="ru-RU" sz="3200" dirty="0"/>
              <a:t> </a:t>
            </a:r>
            <a:r>
              <a:rPr lang="ru-RU" sz="3200" dirty="0" err="1" smtClean="0"/>
              <a:t>талдаулық</a:t>
            </a:r>
            <a:r>
              <a:rPr lang="ru-RU" sz="3200" dirty="0" smtClean="0"/>
              <a:t> </a:t>
            </a:r>
            <a:r>
              <a:rPr lang="ru-RU" sz="3200" dirty="0" err="1" smtClean="0"/>
              <a:t>топтаудың</a:t>
            </a:r>
            <a:r>
              <a:rPr lang="ru-RU" sz="3200" dirty="0" smtClean="0"/>
              <a:t> </a:t>
            </a:r>
            <a:r>
              <a:rPr lang="ru-RU" sz="3200" dirty="0" err="1"/>
              <a:t>себептік</a:t>
            </a:r>
            <a:r>
              <a:rPr lang="ru-RU" sz="3200" dirty="0"/>
              <a:t> </a:t>
            </a:r>
            <a:r>
              <a:rPr lang="ru-RU" sz="3200" dirty="0" err="1" smtClean="0"/>
              <a:t>белгілері</a:t>
            </a:r>
            <a:r>
              <a:rPr lang="ru-RU" sz="3200" dirty="0" smtClean="0"/>
              <a:t> </a:t>
            </a:r>
            <a:r>
              <a:rPr lang="ru-RU" sz="3200" dirty="0" err="1" smtClean="0"/>
              <a:t>қоғамдық</a:t>
            </a:r>
            <a:r>
              <a:rPr lang="ru-RU" sz="3200" dirty="0" smtClean="0"/>
              <a:t> </a:t>
            </a:r>
            <a:r>
              <a:rPr lang="ru-RU" sz="3200" dirty="0" err="1"/>
              <a:t>құбылыстардың</a:t>
            </a:r>
            <a:r>
              <a:rPr lang="ru-RU" sz="3200" dirty="0"/>
              <a:t> </a:t>
            </a:r>
            <a:r>
              <a:rPr lang="ru-RU" sz="3200" dirty="0" err="1"/>
              <a:t>өзгергенін</a:t>
            </a:r>
            <a:r>
              <a:rPr lang="ru-RU" sz="3200" dirty="0"/>
              <a:t>, ал </a:t>
            </a:r>
            <a:r>
              <a:rPr lang="ru-RU" sz="3200" dirty="0" err="1" smtClean="0"/>
              <a:t>нәтижелік</a:t>
            </a:r>
            <a:r>
              <a:rPr lang="ru-RU" sz="3200" dirty="0" smtClean="0"/>
              <a:t> </a:t>
            </a:r>
            <a:r>
              <a:rPr lang="ru-RU" sz="3200" dirty="0" err="1" smtClean="0"/>
              <a:t>белгілері</a:t>
            </a:r>
            <a:r>
              <a:rPr lang="ru-RU" sz="3200" dirty="0" smtClean="0"/>
              <a:t> </a:t>
            </a:r>
            <a:r>
              <a:rPr lang="ru-RU" sz="3200" dirty="0" err="1" smtClean="0"/>
              <a:t>сол</a:t>
            </a:r>
            <a:r>
              <a:rPr lang="ru-RU" sz="3200" dirty="0" smtClean="0"/>
              <a:t> </a:t>
            </a:r>
            <a:r>
              <a:rPr lang="ru-RU" sz="3200" dirty="0" err="1"/>
              <a:t>себептердің</a:t>
            </a:r>
            <a:r>
              <a:rPr lang="ru-RU" sz="3200" dirty="0"/>
              <a:t> </a:t>
            </a:r>
            <a:r>
              <a:rPr lang="ru-RU" sz="3200" dirty="0" err="1"/>
              <a:t>тигізген</a:t>
            </a:r>
            <a:r>
              <a:rPr lang="ru-RU" sz="3200" dirty="0"/>
              <a:t> </a:t>
            </a:r>
            <a:r>
              <a:rPr lang="ru-RU" sz="3200" dirty="0" err="1"/>
              <a:t>әсерін</a:t>
            </a:r>
            <a:r>
              <a:rPr lang="ru-RU" sz="3200" dirty="0"/>
              <a:t> </a:t>
            </a:r>
            <a:r>
              <a:rPr lang="ru-RU" sz="3200" dirty="0" err="1"/>
              <a:t>көрсетеді</a:t>
            </a:r>
            <a:r>
              <a:rPr lang="ru-RU" sz="3200" dirty="0"/>
              <a:t>.</a:t>
            </a:r>
          </a:p>
        </p:txBody>
      </p:sp>
    </p:spTree>
    <p:extLst>
      <p:ext uri="{BB962C8B-B14F-4D97-AF65-F5344CB8AC3E}">
        <p14:creationId xmlns:p14="http://schemas.microsoft.com/office/powerpoint/2010/main" val="3025123432"/>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Параллакс">
  <a:themeElements>
    <a:clrScheme name="Параллакс">
      <a:dk1>
        <a:sysClr val="windowText" lastClr="000000"/>
      </a:dk1>
      <a:lt1>
        <a:sysClr val="window" lastClr="FFFFFF"/>
      </a:lt1>
      <a:dk2>
        <a:srgbClr val="212121"/>
      </a:dk2>
      <a:lt2>
        <a:srgbClr val="CDD0D1"/>
      </a:lt2>
      <a:accent1>
        <a:srgbClr val="30ACEC"/>
      </a:accent1>
      <a:accent2>
        <a:srgbClr val="80C34F"/>
      </a:accent2>
      <a:accent3>
        <a:srgbClr val="E29D3E"/>
      </a:accent3>
      <a:accent4>
        <a:srgbClr val="D64A3B"/>
      </a:accent4>
      <a:accent5>
        <a:srgbClr val="D64787"/>
      </a:accent5>
      <a:accent6>
        <a:srgbClr val="A666E1"/>
      </a:accent6>
      <a:hlink>
        <a:srgbClr val="3085ED"/>
      </a:hlink>
      <a:folHlink>
        <a:srgbClr val="82B6F4"/>
      </a:folHlink>
    </a:clrScheme>
    <a:fontScheme name="Параллакс">
      <a:maj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Параллакс">
      <a:fillStyleLst>
        <a:solidFill>
          <a:schemeClr val="phClr"/>
        </a:solidFill>
        <a:gradFill rotWithShape="1">
          <a:gsLst>
            <a:gs pos="0">
              <a:schemeClr val="phClr">
                <a:tint val="60000"/>
                <a:lumMod val="104000"/>
              </a:schemeClr>
            </a:gs>
            <a:gs pos="100000">
              <a:schemeClr val="phClr">
                <a:tint val="84000"/>
              </a:schemeClr>
            </a:gs>
          </a:gsLst>
          <a:lin ang="5400000" scaled="0"/>
        </a:gradFill>
        <a:gradFill rotWithShape="1">
          <a:gsLst>
            <a:gs pos="0">
              <a:schemeClr val="phClr">
                <a:tint val="96000"/>
                <a:lumMod val="102000"/>
              </a:schemeClr>
            </a:gs>
            <a:gs pos="100000">
              <a:schemeClr val="phClr">
                <a:shade val="88000"/>
                <a:lumMod val="94000"/>
              </a:schemeClr>
            </a:gs>
          </a:gsLst>
          <a:path path="circle">
            <a:fillToRect l="50000" t="100000" r="100000" b="50000"/>
          </a:path>
        </a:gradFill>
      </a:fillStyleLst>
      <a:lnStyleLst>
        <a:ln w="9525" cap="rnd" cmpd="sng" algn="ctr">
          <a:solidFill>
            <a:schemeClr val="phClr">
              <a:tint val="6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reflection blurRad="12700" stA="26000" endPos="32000" dist="12700" dir="5400000" sy="-100000" rotWithShape="0"/>
          </a:effectLst>
        </a:effectStyle>
        <a:effectStyle>
          <a:effectLst>
            <a:outerShdw blurRad="38100" dist="25400" dir="5400000" rotWithShape="0">
              <a:srgbClr val="000000">
                <a:alpha val="64000"/>
              </a:srgbClr>
            </a:outerShdw>
          </a:effectLst>
          <a:scene3d>
            <a:camera prst="orthographicFront">
              <a:rot lat="0" lon="0" rev="0"/>
            </a:camera>
            <a:lightRig rig="threePt" dir="tl">
              <a:rot lat="0" lon="0" rev="1200000"/>
            </a:lightRig>
          </a:scene3d>
          <a:sp3d>
            <a:bevelT w="25400" h="12700"/>
          </a:sp3d>
        </a:effectStyle>
      </a:effectStyleLst>
      <a:bgFillStyleLst>
        <a:solidFill>
          <a:schemeClr val="phClr"/>
        </a:solidFill>
        <a:gradFill rotWithShape="1">
          <a:gsLst>
            <a:gs pos="0">
              <a:schemeClr val="phClr">
                <a:tint val="90000"/>
                <a:lumMod val="110000"/>
              </a:schemeClr>
            </a:gs>
            <a:gs pos="100000">
              <a:schemeClr val="phClr">
                <a:shade val="64000"/>
                <a:lumMod val="98000"/>
              </a:schemeClr>
            </a:gs>
          </a:gsLst>
          <a:lin ang="5400000" scaled="0"/>
        </a:gradFill>
        <a:blipFill rotWithShape="1">
          <a:blip xmlns:r="http://schemas.openxmlformats.org/officeDocument/2006/relationships" r:embed="rId1">
            <a:duotone>
              <a:schemeClr val="phClr">
                <a:shade val="76000"/>
                <a:satMod val="180000"/>
              </a:schemeClr>
              <a:schemeClr val="phClr">
                <a:tint val="80000"/>
                <a:satMod val="120000"/>
                <a:lumMod val="180000"/>
              </a:schemeClr>
            </a:duotone>
          </a:blip>
          <a:stretch/>
        </a:blipFill>
      </a:bgFillStyleLst>
    </a:fmtScheme>
  </a:themeElements>
  <a:objectDefaults/>
  <a:extraClrSchemeLst/>
  <a:extLst>
    <a:ext uri="{05A4C25C-085E-4340-85A3-A5531E510DB2}">
      <thm15:themeFamily xmlns:thm15="http://schemas.microsoft.com/office/thememl/2012/main" name="Parallax" id="{3388167B-A2EB-4685-9635-1831D9AEF8C4}" vid="{4F7A876A-7598-49CA-AFC8-8EDA2551E4A7}"/>
    </a:ext>
  </a:extLst>
</a:theme>
</file>

<file path=docProps/app.xml><?xml version="1.0" encoding="utf-8"?>
<Properties xmlns="http://schemas.openxmlformats.org/officeDocument/2006/extended-properties" xmlns:vt="http://schemas.openxmlformats.org/officeDocument/2006/docPropsVTypes">
  <Template>Параллакс</Template>
  <TotalTime>188</TotalTime>
  <Words>914</Words>
  <Application>Microsoft Office PowerPoint</Application>
  <PresentationFormat>Широкоэкранный</PresentationFormat>
  <Paragraphs>76</Paragraphs>
  <Slides>22</Slides>
  <Notes>0</Notes>
  <HiddenSlides>0</HiddenSlides>
  <MMClips>0</MMClips>
  <ScaleCrop>false</ScaleCrop>
  <HeadingPairs>
    <vt:vector size="6" baseType="variant">
      <vt:variant>
        <vt:lpstr>Использованные шрифты</vt:lpstr>
      </vt:variant>
      <vt:variant>
        <vt:i4>3</vt:i4>
      </vt:variant>
      <vt:variant>
        <vt:lpstr>Тема</vt:lpstr>
      </vt:variant>
      <vt:variant>
        <vt:i4>1</vt:i4>
      </vt:variant>
      <vt:variant>
        <vt:lpstr>Заголовки слайдов</vt:lpstr>
      </vt:variant>
      <vt:variant>
        <vt:i4>22</vt:i4>
      </vt:variant>
    </vt:vector>
  </HeadingPairs>
  <TitlesOfParts>
    <vt:vector size="26" baseType="lpstr">
      <vt:lpstr>Arial</vt:lpstr>
      <vt:lpstr>Corbel</vt:lpstr>
      <vt:lpstr>Wingdings</vt:lpstr>
      <vt:lpstr>Параллакс</vt:lpstr>
      <vt:lpstr>Тақырыбы:Статистикаға кіріспе. Тұтастықтың түрлері. Тұтастық бірліктерінің сипаттамасы.</vt:lpstr>
      <vt:lpstr>Жоспары:</vt:lpstr>
      <vt:lpstr>Жалпы кіріспе.</vt:lpstr>
      <vt:lpstr>Статистикалық жинақтау дегеніміз бақылау нәтижесінде жинақталған алғашқы мәліметтерді ғылыми жүйеде өңдеу және жиынтық бірліктері белгілері бойынша топтау, қорытынды көрсеткіштерін есептеу. </vt:lpstr>
      <vt:lpstr>Статистикалық жинақтау</vt:lpstr>
      <vt:lpstr>Презентация PowerPoint</vt:lpstr>
      <vt:lpstr>Біртиптік топтау</vt:lpstr>
      <vt:lpstr>Құрылымдық топтау</vt:lpstr>
      <vt:lpstr>Талдаулық топтау</vt:lpstr>
      <vt:lpstr>Презентация PowerPoint</vt:lpstr>
      <vt:lpstr>Топтау белгілері және топқа бөлу принциптері</vt:lpstr>
      <vt:lpstr>Қайта топтау</vt:lpstr>
      <vt:lpstr>Статистикалық кесте</vt:lpstr>
      <vt:lpstr>Презентация PowerPoint</vt:lpstr>
      <vt:lpstr>Статистикалық әдіс</vt:lpstr>
      <vt:lpstr>Статистикалық зерттеулер тек қана ғылыми жұмыста емес,сонымен қатар денсаулық сақтау мекемелерінің күнделікті қызметінде де қолданылады. Денсаулықты сақтау жұмысында және арнайы медиңиналық зерттеулерде статистикалық әдістеме бірінен соң бірі орындалатын төрт кезеңнен тұрады: ¤зерттеулердің жоспары мен бағдарламасын жасау;  ¤статистикалық бақылау мен есепке алуды ұйымдастыру; ¤статистикалық топтау, өңдеу, жинактау және материалдарды есептеп ыңғайлау;  ¤талдау,тұжырым шығару, жұмысты жақсартуға ақыл қосу және алынған зерттеудің қорытындысын күнделікті жұмыска енгізу.  </vt:lpstr>
      <vt:lpstr>Медициналық статистика</vt:lpstr>
      <vt:lpstr>Статистиканың материалдық бөлімі деректі сандардың жиынтығынан тұрады. Ал медициналық статистиканың материалдық бөлімі тұрғындардың денсаулығы туралы деректі цифрлар жиынтығынан құралады. Медициналық статистика тек кана ғылыми немесе пөндак бағыт емес, сонымен катар қоғамдық тәжірибе. Оның көмегімен медицина мекемелері есепке алу және есеп беру жұмыстарын атқарады. </vt:lpstr>
      <vt:lpstr>Медициналық статистика бөлімдері.</vt:lpstr>
      <vt:lpstr>Медициналық статистиканың міндеттері: </vt:lpstr>
      <vt:lpstr>Қорытынды. </vt:lpstr>
      <vt:lpstr>Қолданылған әдебиеттер тізімі:</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Тақырыбы:</dc:title>
  <dc:creator>Admin</dc:creator>
  <cp:lastModifiedBy>Уалиева Алия</cp:lastModifiedBy>
  <cp:revision>18</cp:revision>
  <dcterms:created xsi:type="dcterms:W3CDTF">2018-09-12T14:51:51Z</dcterms:created>
  <dcterms:modified xsi:type="dcterms:W3CDTF">2020-01-15T07:16:31Z</dcterms:modified>
</cp:coreProperties>
</file>